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
  </p:notes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Libre Baskerville" charset="1" panose="02000000000000000000"/>
      <p:regular r:id="rId17"/>
    </p:embeddedFont>
    <p:embeddedFont>
      <p:font typeface="DM Sans" charset="1" panose="00000000000000000000"/>
      <p:regular r:id="rId18"/>
    </p:embeddedFont>
    <p:embeddedFont>
      <p:font typeface="DM Sans Bold"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notesMasters/notesMaster1.xml" Type="http://schemas.openxmlformats.org/officeDocument/2006/relationships/notesMaster"/><Relationship Id="rId15" Target="theme/theme2.xml" Type="http://schemas.openxmlformats.org/officeDocument/2006/relationships/theme"/><Relationship Id="rId16" Target="notesSlides/notesSlide1.xml" Type="http://schemas.openxmlformats.org/officeDocument/2006/relationships/note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notesSlides/notesSlide3.xml" Type="http://schemas.openxmlformats.org/officeDocument/2006/relationships/notesSlide"/><Relationship Id="rId22" Target="notesSlides/notesSlide4.xml" Type="http://schemas.openxmlformats.org/officeDocument/2006/relationships/notesSlide"/><Relationship Id="rId23" Target="notesSlides/notesSlide5.xml" Type="http://schemas.openxmlformats.org/officeDocument/2006/relationships/notesSlide"/><Relationship Id="rId24" Target="notesSlides/notesSlide6.xml" Type="http://schemas.openxmlformats.org/officeDocument/2006/relationships/notesSlide"/><Relationship Id="rId25" Target="notesSlides/notesSlide7.xml" Type="http://schemas.openxmlformats.org/officeDocument/2006/relationships/notesSlide"/><Relationship Id="rId26" Target="notesSlides/notesSlide8.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3.png" Type="http://schemas.openxmlformats.org/officeDocument/2006/relationships/image"/><Relationship Id="rId7"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12.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2" Target="../notesSlides/notesSlide8.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https://gamma.app/?utm_source=made-with-gamma" TargetMode="External" Type="http://schemas.openxmlformats.org/officeDocument/2006/relationships/hyperlink"/><Relationship Id="rId6" Target="../media/image15.png" Type="http://schemas.openxmlformats.org/officeDocument/2006/relationships/image"/><Relationship Id="rId7" Target="../media/image16.png" Type="http://schemas.openxmlformats.org/officeDocument/2006/relationships/image"/><Relationship Id="rId8" Target="../media/image17.png" Type="http://schemas.openxmlformats.org/officeDocument/2006/relationships/image"/><Relationship Id="rId9"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6"/>
            <a:stretch>
              <a:fillRect l="0" t="0" r="0" b="0"/>
            </a:stretch>
          </a:blipFill>
        </p:spPr>
      </p:sp>
      <p:grpSp>
        <p:nvGrpSpPr>
          <p:cNvPr name="Group 7" id="7"/>
          <p:cNvGrpSpPr/>
          <p:nvPr/>
        </p:nvGrpSpPr>
        <p:grpSpPr>
          <a:xfrm rot="0">
            <a:off x="992238" y="1163688"/>
            <a:ext cx="9445526" cy="3543895"/>
            <a:chOff x="0" y="0"/>
            <a:chExt cx="12594035" cy="4725193"/>
          </a:xfrm>
        </p:grpSpPr>
        <p:sp>
          <p:nvSpPr>
            <p:cNvPr name="Freeform 8" id="8"/>
            <p:cNvSpPr/>
            <p:nvPr/>
          </p:nvSpPr>
          <p:spPr>
            <a:xfrm flipH="false" flipV="false" rot="0">
              <a:off x="0" y="0"/>
              <a:ext cx="12594035" cy="4725193"/>
            </a:xfrm>
            <a:custGeom>
              <a:avLst/>
              <a:gdLst/>
              <a:ahLst/>
              <a:cxnLst/>
              <a:rect r="r" b="b" t="t" l="l"/>
              <a:pathLst>
                <a:path h="4725193" w="12594035">
                  <a:moveTo>
                    <a:pt x="0" y="0"/>
                  </a:moveTo>
                  <a:lnTo>
                    <a:pt x="12594035" y="0"/>
                  </a:lnTo>
                  <a:lnTo>
                    <a:pt x="12594035" y="4725193"/>
                  </a:lnTo>
                  <a:lnTo>
                    <a:pt x="0" y="4725193"/>
                  </a:lnTo>
                  <a:close/>
                </a:path>
              </a:pathLst>
            </a:custGeom>
            <a:solidFill>
              <a:srgbClr val="000000">
                <a:alpha val="0"/>
              </a:srgbClr>
            </a:solidFill>
          </p:spPr>
        </p:sp>
        <p:sp>
          <p:nvSpPr>
            <p:cNvPr name="TextBox 9" id="9"/>
            <p:cNvSpPr txBox="true"/>
            <p:nvPr/>
          </p:nvSpPr>
          <p:spPr>
            <a:xfrm>
              <a:off x="0" y="-28575"/>
              <a:ext cx="12594035" cy="4753768"/>
            </a:xfrm>
            <a:prstGeom prst="rect">
              <a:avLst/>
            </a:prstGeom>
          </p:spPr>
          <p:txBody>
            <a:bodyPr anchor="t" rtlCol="false" tIns="0" lIns="0" bIns="0" rIns="0"/>
            <a:lstStyle/>
            <a:p>
              <a:pPr algn="l">
                <a:lnSpc>
                  <a:spcPts val="6937"/>
                </a:lnSpc>
              </a:pPr>
              <a:r>
                <a:rPr lang="en-US" sz="5562">
                  <a:solidFill>
                    <a:srgbClr val="5C4E3D"/>
                  </a:solidFill>
                  <a:latin typeface="Libre Baskerville"/>
                  <a:ea typeface="Libre Baskerville"/>
                  <a:cs typeface="Libre Baskerville"/>
                  <a:sym typeface="Libre Baskerville"/>
                </a:rPr>
                <a:t>Lung Cancer Surveillance and Outcomes Analysis Using Global Data for Local Insights</a:t>
              </a:r>
            </a:p>
          </p:txBody>
        </p:sp>
      </p:grpSp>
      <p:grpSp>
        <p:nvGrpSpPr>
          <p:cNvPr name="Group 10" id="10"/>
          <p:cNvGrpSpPr/>
          <p:nvPr/>
        </p:nvGrpSpPr>
        <p:grpSpPr>
          <a:xfrm rot="0">
            <a:off x="992238" y="5132785"/>
            <a:ext cx="9445526" cy="3175398"/>
            <a:chOff x="0" y="0"/>
            <a:chExt cx="12594035" cy="4233863"/>
          </a:xfrm>
        </p:grpSpPr>
        <p:sp>
          <p:nvSpPr>
            <p:cNvPr name="Freeform 11" id="11"/>
            <p:cNvSpPr/>
            <p:nvPr/>
          </p:nvSpPr>
          <p:spPr>
            <a:xfrm flipH="false" flipV="false" rot="0">
              <a:off x="0" y="0"/>
              <a:ext cx="12594035" cy="4233863"/>
            </a:xfrm>
            <a:custGeom>
              <a:avLst/>
              <a:gdLst/>
              <a:ahLst/>
              <a:cxnLst/>
              <a:rect r="r" b="b" t="t" l="l"/>
              <a:pathLst>
                <a:path h="4233863" w="12594035">
                  <a:moveTo>
                    <a:pt x="0" y="0"/>
                  </a:moveTo>
                  <a:lnTo>
                    <a:pt x="12594035" y="0"/>
                  </a:lnTo>
                  <a:lnTo>
                    <a:pt x="12594035" y="4233863"/>
                  </a:lnTo>
                  <a:lnTo>
                    <a:pt x="0" y="4233863"/>
                  </a:lnTo>
                  <a:close/>
                </a:path>
              </a:pathLst>
            </a:custGeom>
            <a:solidFill>
              <a:srgbClr val="000000">
                <a:alpha val="0"/>
              </a:srgbClr>
            </a:solidFill>
          </p:spPr>
        </p:sp>
        <p:sp>
          <p:nvSpPr>
            <p:cNvPr name="TextBox 12" id="12"/>
            <p:cNvSpPr txBox="true"/>
            <p:nvPr/>
          </p:nvSpPr>
          <p:spPr>
            <a:xfrm>
              <a:off x="0" y="-95250"/>
              <a:ext cx="12594035" cy="4329113"/>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This project investigates patterns and outcomes of lung cancer using global datasets to inform local health decisions. Through advanced data visualization and analysis, the project uncovers how factors like gender, age, smoking behavior, and diagnostic timing affect lung cancer prevalence and survival. The insights aim to bridge global data with Kenya's public health challenges—especially in underserved regions where access to early detection and treatment is limited.</a:t>
              </a:r>
            </a:p>
          </p:txBody>
        </p:sp>
      </p:grpSp>
      <p:grpSp>
        <p:nvGrpSpPr>
          <p:cNvPr name="Group 13" id="13"/>
          <p:cNvGrpSpPr/>
          <p:nvPr/>
        </p:nvGrpSpPr>
        <p:grpSpPr>
          <a:xfrm rot="0">
            <a:off x="987475" y="8643491"/>
            <a:ext cx="463154" cy="463154"/>
            <a:chOff x="0" y="0"/>
            <a:chExt cx="617538" cy="617538"/>
          </a:xfrm>
        </p:grpSpPr>
        <p:sp>
          <p:nvSpPr>
            <p:cNvPr name="Freeform 14" id="14"/>
            <p:cNvSpPr/>
            <p:nvPr/>
          </p:nvSpPr>
          <p:spPr>
            <a:xfrm flipH="false" flipV="false" rot="0">
              <a:off x="0" y="0"/>
              <a:ext cx="617601" cy="617601"/>
            </a:xfrm>
            <a:custGeom>
              <a:avLst/>
              <a:gdLst/>
              <a:ahLst/>
              <a:cxnLst/>
              <a:rect r="r" b="b" t="t" l="l"/>
              <a:pathLst>
                <a:path h="617601" w="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sp>
      </p:grpSp>
      <p:sp>
        <p:nvSpPr>
          <p:cNvPr name="Freeform 15" id="15" descr="preencoded.png"/>
          <p:cNvSpPr/>
          <p:nvPr/>
        </p:nvSpPr>
        <p:spPr>
          <a:xfrm flipH="false" flipV="false" rot="0">
            <a:off x="1001762" y="8657779"/>
            <a:ext cx="434579" cy="434579"/>
          </a:xfrm>
          <a:custGeom>
            <a:avLst/>
            <a:gdLst/>
            <a:ahLst/>
            <a:cxnLst/>
            <a:rect r="r" b="b" t="t" l="l"/>
            <a:pathLst>
              <a:path h="434579" w="434579">
                <a:moveTo>
                  <a:pt x="0" y="0"/>
                </a:moveTo>
                <a:lnTo>
                  <a:pt x="434579" y="0"/>
                </a:lnTo>
                <a:lnTo>
                  <a:pt x="434579" y="434579"/>
                </a:lnTo>
                <a:lnTo>
                  <a:pt x="0" y="434579"/>
                </a:lnTo>
                <a:lnTo>
                  <a:pt x="0" y="0"/>
                </a:lnTo>
                <a:close/>
              </a:path>
            </a:pathLst>
          </a:custGeom>
          <a:blipFill>
            <a:blip r:embed="rId7"/>
            <a:stretch>
              <a:fillRect l="0" t="0" r="0" b="0"/>
            </a:stretch>
          </a:blipFill>
        </p:spPr>
      </p:sp>
      <p:grpSp>
        <p:nvGrpSpPr>
          <p:cNvPr name="Group 16" id="16"/>
          <p:cNvGrpSpPr/>
          <p:nvPr/>
        </p:nvGrpSpPr>
        <p:grpSpPr>
          <a:xfrm rot="0">
            <a:off x="1587550" y="8627120"/>
            <a:ext cx="1775072" cy="496044"/>
            <a:chOff x="0" y="0"/>
            <a:chExt cx="2366763" cy="661392"/>
          </a:xfrm>
        </p:grpSpPr>
        <p:sp>
          <p:nvSpPr>
            <p:cNvPr name="Freeform 17" id="17"/>
            <p:cNvSpPr/>
            <p:nvPr/>
          </p:nvSpPr>
          <p:spPr>
            <a:xfrm flipH="false" flipV="false" rot="0">
              <a:off x="0" y="0"/>
              <a:ext cx="2366763" cy="661392"/>
            </a:xfrm>
            <a:custGeom>
              <a:avLst/>
              <a:gdLst/>
              <a:ahLst/>
              <a:cxnLst/>
              <a:rect r="r" b="b" t="t" l="l"/>
              <a:pathLst>
                <a:path h="661392" w="2366763">
                  <a:moveTo>
                    <a:pt x="0" y="0"/>
                  </a:moveTo>
                  <a:lnTo>
                    <a:pt x="2366763" y="0"/>
                  </a:lnTo>
                  <a:lnTo>
                    <a:pt x="2366763" y="661392"/>
                  </a:lnTo>
                  <a:lnTo>
                    <a:pt x="0" y="661392"/>
                  </a:lnTo>
                  <a:close/>
                </a:path>
              </a:pathLst>
            </a:custGeom>
            <a:solidFill>
              <a:srgbClr val="000000">
                <a:alpha val="0"/>
              </a:srgbClr>
            </a:solidFill>
          </p:spPr>
        </p:sp>
        <p:sp>
          <p:nvSpPr>
            <p:cNvPr name="TextBox 18" id="18"/>
            <p:cNvSpPr txBox="true"/>
            <p:nvPr/>
          </p:nvSpPr>
          <p:spPr>
            <a:xfrm>
              <a:off x="0" y="-47625"/>
              <a:ext cx="2366763" cy="709017"/>
            </a:xfrm>
            <a:prstGeom prst="rect">
              <a:avLst/>
            </a:prstGeom>
          </p:spPr>
          <p:txBody>
            <a:bodyPr anchor="t" rtlCol="false" tIns="0" lIns="0" bIns="0" rIns="0"/>
            <a:lstStyle/>
            <a:p>
              <a:pPr algn="l">
                <a:lnSpc>
                  <a:spcPts val="3874"/>
                </a:lnSpc>
              </a:pPr>
              <a:r>
                <a:rPr lang="en-US" sz="2750" b="true">
                  <a:solidFill>
                    <a:srgbClr val="454240"/>
                  </a:solidFill>
                  <a:latin typeface="DM Sans Bold"/>
                  <a:ea typeface="DM Sans Bold"/>
                  <a:cs typeface="DM Sans Bold"/>
                  <a:sym typeface="DM Sans Bold"/>
                </a:rPr>
                <a:t>by Nathan</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687884" y="540544"/>
            <a:ext cx="9700469" cy="614214"/>
            <a:chOff x="0" y="0"/>
            <a:chExt cx="12933958" cy="818952"/>
          </a:xfrm>
        </p:grpSpPr>
        <p:sp>
          <p:nvSpPr>
            <p:cNvPr name="Freeform 7" id="7"/>
            <p:cNvSpPr/>
            <p:nvPr/>
          </p:nvSpPr>
          <p:spPr>
            <a:xfrm flipH="false" flipV="false" rot="0">
              <a:off x="0" y="0"/>
              <a:ext cx="12933959" cy="818952"/>
            </a:xfrm>
            <a:custGeom>
              <a:avLst/>
              <a:gdLst/>
              <a:ahLst/>
              <a:cxnLst/>
              <a:rect r="r" b="b" t="t" l="l"/>
              <a:pathLst>
                <a:path h="818952" w="12933959">
                  <a:moveTo>
                    <a:pt x="0" y="0"/>
                  </a:moveTo>
                  <a:lnTo>
                    <a:pt x="12933959" y="0"/>
                  </a:lnTo>
                  <a:lnTo>
                    <a:pt x="12933959" y="818952"/>
                  </a:lnTo>
                  <a:lnTo>
                    <a:pt x="0" y="818952"/>
                  </a:lnTo>
                  <a:close/>
                </a:path>
              </a:pathLst>
            </a:custGeom>
            <a:solidFill>
              <a:srgbClr val="000000">
                <a:alpha val="0"/>
              </a:srgbClr>
            </a:solidFill>
          </p:spPr>
        </p:sp>
        <p:sp>
          <p:nvSpPr>
            <p:cNvPr name="TextBox 8" id="8"/>
            <p:cNvSpPr txBox="true"/>
            <p:nvPr/>
          </p:nvSpPr>
          <p:spPr>
            <a:xfrm>
              <a:off x="0" y="-28575"/>
              <a:ext cx="12933958" cy="847527"/>
            </a:xfrm>
            <a:prstGeom prst="rect">
              <a:avLst/>
            </a:prstGeom>
          </p:spPr>
          <p:txBody>
            <a:bodyPr anchor="t" rtlCol="false" tIns="0" lIns="0" bIns="0" rIns="0"/>
            <a:lstStyle/>
            <a:p>
              <a:pPr algn="l">
                <a:lnSpc>
                  <a:spcPts val="4812"/>
                </a:lnSpc>
              </a:pPr>
              <a:r>
                <a:rPr lang="en-US" sz="3812">
                  <a:solidFill>
                    <a:srgbClr val="5C4E3D"/>
                  </a:solidFill>
                  <a:latin typeface="Libre Baskerville"/>
                  <a:ea typeface="Libre Baskerville"/>
                  <a:cs typeface="Libre Baskerville"/>
                  <a:sym typeface="Libre Baskerville"/>
                </a:rPr>
                <a:t>Target Audience &amp; Problem Statement</a:t>
              </a:r>
            </a:p>
          </p:txBody>
        </p:sp>
      </p:grpSp>
      <p:grpSp>
        <p:nvGrpSpPr>
          <p:cNvPr name="Group 9" id="9"/>
          <p:cNvGrpSpPr/>
          <p:nvPr/>
        </p:nvGrpSpPr>
        <p:grpSpPr>
          <a:xfrm rot="0">
            <a:off x="687884" y="1646039"/>
            <a:ext cx="2457004" cy="307032"/>
            <a:chOff x="0" y="0"/>
            <a:chExt cx="3276005" cy="409377"/>
          </a:xfrm>
        </p:grpSpPr>
        <p:sp>
          <p:nvSpPr>
            <p:cNvPr name="Freeform 10" id="10"/>
            <p:cNvSpPr/>
            <p:nvPr/>
          </p:nvSpPr>
          <p:spPr>
            <a:xfrm flipH="false" flipV="false" rot="0">
              <a:off x="0" y="0"/>
              <a:ext cx="3276005" cy="409377"/>
            </a:xfrm>
            <a:custGeom>
              <a:avLst/>
              <a:gdLst/>
              <a:ahLst/>
              <a:cxnLst/>
              <a:rect r="r" b="b" t="t" l="l"/>
              <a:pathLst>
                <a:path h="409377" w="3276005">
                  <a:moveTo>
                    <a:pt x="0" y="0"/>
                  </a:moveTo>
                  <a:lnTo>
                    <a:pt x="3276005" y="0"/>
                  </a:lnTo>
                  <a:lnTo>
                    <a:pt x="3276005" y="409377"/>
                  </a:lnTo>
                  <a:lnTo>
                    <a:pt x="0" y="409377"/>
                  </a:lnTo>
                  <a:close/>
                </a:path>
              </a:pathLst>
            </a:custGeom>
            <a:solidFill>
              <a:srgbClr val="000000">
                <a:alpha val="0"/>
              </a:srgbClr>
            </a:solidFill>
          </p:spPr>
        </p:sp>
        <p:sp>
          <p:nvSpPr>
            <p:cNvPr name="TextBox 11" id="11"/>
            <p:cNvSpPr txBox="true"/>
            <p:nvPr/>
          </p:nvSpPr>
          <p:spPr>
            <a:xfrm>
              <a:off x="0" y="0"/>
              <a:ext cx="3276005" cy="409377"/>
            </a:xfrm>
            <a:prstGeom prst="rect">
              <a:avLst/>
            </a:prstGeom>
          </p:spPr>
          <p:txBody>
            <a:bodyPr anchor="t" rtlCol="false" tIns="0" lIns="0" bIns="0" rIns="0"/>
            <a:lstStyle/>
            <a:p>
              <a:pPr algn="l">
                <a:lnSpc>
                  <a:spcPts val="2375"/>
                </a:lnSpc>
              </a:pPr>
              <a:r>
                <a:rPr lang="en-US" sz="1874">
                  <a:solidFill>
                    <a:srgbClr val="5C4E3D"/>
                  </a:solidFill>
                  <a:latin typeface="Libre Baskerville"/>
                  <a:ea typeface="Libre Baskerville"/>
                  <a:cs typeface="Libre Baskerville"/>
                  <a:sym typeface="Libre Baskerville"/>
                </a:rPr>
                <a:t>Target Audience</a:t>
              </a:r>
            </a:p>
          </p:txBody>
        </p:sp>
      </p:grpSp>
      <p:grpSp>
        <p:nvGrpSpPr>
          <p:cNvPr name="Group 12" id="12"/>
          <p:cNvGrpSpPr/>
          <p:nvPr/>
        </p:nvGrpSpPr>
        <p:grpSpPr>
          <a:xfrm rot="0">
            <a:off x="687884" y="2149525"/>
            <a:ext cx="8216354" cy="314474"/>
            <a:chOff x="0" y="0"/>
            <a:chExt cx="10955138" cy="419298"/>
          </a:xfrm>
        </p:grpSpPr>
        <p:sp>
          <p:nvSpPr>
            <p:cNvPr name="Freeform 13" id="13"/>
            <p:cNvSpPr/>
            <p:nvPr/>
          </p:nvSpPr>
          <p:spPr>
            <a:xfrm flipH="false" flipV="false" rot="0">
              <a:off x="0" y="0"/>
              <a:ext cx="10955138" cy="419298"/>
            </a:xfrm>
            <a:custGeom>
              <a:avLst/>
              <a:gdLst/>
              <a:ahLst/>
              <a:cxnLst/>
              <a:rect r="r" b="b" t="t" l="l"/>
              <a:pathLst>
                <a:path h="419298" w="10955138">
                  <a:moveTo>
                    <a:pt x="0" y="0"/>
                  </a:moveTo>
                  <a:lnTo>
                    <a:pt x="10955138" y="0"/>
                  </a:lnTo>
                  <a:lnTo>
                    <a:pt x="10955138" y="419298"/>
                  </a:lnTo>
                  <a:lnTo>
                    <a:pt x="0" y="419298"/>
                  </a:lnTo>
                  <a:close/>
                </a:path>
              </a:pathLst>
            </a:custGeom>
            <a:solidFill>
              <a:srgbClr val="000000">
                <a:alpha val="0"/>
              </a:srgbClr>
            </a:solidFill>
          </p:spPr>
        </p:sp>
        <p:sp>
          <p:nvSpPr>
            <p:cNvPr name="TextBox 14" id="14"/>
            <p:cNvSpPr txBox="true"/>
            <p:nvPr/>
          </p:nvSpPr>
          <p:spPr>
            <a:xfrm>
              <a:off x="0" y="-66675"/>
              <a:ext cx="10955138" cy="485973"/>
            </a:xfrm>
            <a:prstGeom prst="rect">
              <a:avLst/>
            </a:prstGeom>
          </p:spPr>
          <p:txBody>
            <a:bodyPr anchor="t" rtlCol="false" tIns="0" lIns="0" bIns="0" rIns="0"/>
            <a:lstStyle/>
            <a:p>
              <a:pPr algn="l" marL="226219" indent="-113109" lvl="1">
                <a:lnSpc>
                  <a:spcPts val="2437"/>
                </a:lnSpc>
                <a:buFont typeface="Arial"/>
                <a:buChar char="•"/>
              </a:pPr>
              <a:r>
                <a:rPr lang="en-US" sz="1500">
                  <a:solidFill>
                    <a:srgbClr val="454240"/>
                  </a:solidFill>
                  <a:latin typeface="DM Sans"/>
                  <a:ea typeface="DM Sans"/>
                  <a:cs typeface="DM Sans"/>
                  <a:sym typeface="DM Sans"/>
                </a:rPr>
                <a:t>Kenyan health policy makers</a:t>
              </a:r>
            </a:p>
          </p:txBody>
        </p:sp>
      </p:grpSp>
      <p:grpSp>
        <p:nvGrpSpPr>
          <p:cNvPr name="Group 15" id="15"/>
          <p:cNvGrpSpPr/>
          <p:nvPr/>
        </p:nvGrpSpPr>
        <p:grpSpPr>
          <a:xfrm rot="0">
            <a:off x="687884" y="2532757"/>
            <a:ext cx="8216354" cy="314474"/>
            <a:chOff x="0" y="0"/>
            <a:chExt cx="10955138" cy="419298"/>
          </a:xfrm>
        </p:grpSpPr>
        <p:sp>
          <p:nvSpPr>
            <p:cNvPr name="Freeform 16" id="16"/>
            <p:cNvSpPr/>
            <p:nvPr/>
          </p:nvSpPr>
          <p:spPr>
            <a:xfrm flipH="false" flipV="false" rot="0">
              <a:off x="0" y="0"/>
              <a:ext cx="10955138" cy="419298"/>
            </a:xfrm>
            <a:custGeom>
              <a:avLst/>
              <a:gdLst/>
              <a:ahLst/>
              <a:cxnLst/>
              <a:rect r="r" b="b" t="t" l="l"/>
              <a:pathLst>
                <a:path h="419298" w="10955138">
                  <a:moveTo>
                    <a:pt x="0" y="0"/>
                  </a:moveTo>
                  <a:lnTo>
                    <a:pt x="10955138" y="0"/>
                  </a:lnTo>
                  <a:lnTo>
                    <a:pt x="10955138" y="419298"/>
                  </a:lnTo>
                  <a:lnTo>
                    <a:pt x="0" y="419298"/>
                  </a:lnTo>
                  <a:close/>
                </a:path>
              </a:pathLst>
            </a:custGeom>
            <a:solidFill>
              <a:srgbClr val="000000">
                <a:alpha val="0"/>
              </a:srgbClr>
            </a:solidFill>
          </p:spPr>
        </p:sp>
        <p:sp>
          <p:nvSpPr>
            <p:cNvPr name="TextBox 17" id="17"/>
            <p:cNvSpPr txBox="true"/>
            <p:nvPr/>
          </p:nvSpPr>
          <p:spPr>
            <a:xfrm>
              <a:off x="0" y="-66675"/>
              <a:ext cx="10955138" cy="485973"/>
            </a:xfrm>
            <a:prstGeom prst="rect">
              <a:avLst/>
            </a:prstGeom>
          </p:spPr>
          <p:txBody>
            <a:bodyPr anchor="t" rtlCol="false" tIns="0" lIns="0" bIns="0" rIns="0"/>
            <a:lstStyle/>
            <a:p>
              <a:pPr algn="l" marL="226219" indent="-113109" lvl="1">
                <a:lnSpc>
                  <a:spcPts val="2437"/>
                </a:lnSpc>
                <a:buFont typeface="Arial"/>
                <a:buChar char="•"/>
              </a:pPr>
              <a:r>
                <a:rPr lang="en-US" sz="1500">
                  <a:solidFill>
                    <a:srgbClr val="454240"/>
                  </a:solidFill>
                  <a:latin typeface="DM Sans"/>
                  <a:ea typeface="DM Sans"/>
                  <a:cs typeface="DM Sans"/>
                  <a:sym typeface="DM Sans"/>
                </a:rPr>
                <a:t>Public health researchers</a:t>
              </a:r>
            </a:p>
          </p:txBody>
        </p:sp>
      </p:grpSp>
      <p:grpSp>
        <p:nvGrpSpPr>
          <p:cNvPr name="Group 18" id="18"/>
          <p:cNvGrpSpPr/>
          <p:nvPr/>
        </p:nvGrpSpPr>
        <p:grpSpPr>
          <a:xfrm rot="0">
            <a:off x="687884" y="2915990"/>
            <a:ext cx="8216354" cy="314474"/>
            <a:chOff x="0" y="0"/>
            <a:chExt cx="10955138" cy="419298"/>
          </a:xfrm>
        </p:grpSpPr>
        <p:sp>
          <p:nvSpPr>
            <p:cNvPr name="Freeform 19" id="19"/>
            <p:cNvSpPr/>
            <p:nvPr/>
          </p:nvSpPr>
          <p:spPr>
            <a:xfrm flipH="false" flipV="false" rot="0">
              <a:off x="0" y="0"/>
              <a:ext cx="10955138" cy="419298"/>
            </a:xfrm>
            <a:custGeom>
              <a:avLst/>
              <a:gdLst/>
              <a:ahLst/>
              <a:cxnLst/>
              <a:rect r="r" b="b" t="t" l="l"/>
              <a:pathLst>
                <a:path h="419298" w="10955138">
                  <a:moveTo>
                    <a:pt x="0" y="0"/>
                  </a:moveTo>
                  <a:lnTo>
                    <a:pt x="10955138" y="0"/>
                  </a:lnTo>
                  <a:lnTo>
                    <a:pt x="10955138" y="419298"/>
                  </a:lnTo>
                  <a:lnTo>
                    <a:pt x="0" y="419298"/>
                  </a:lnTo>
                  <a:close/>
                </a:path>
              </a:pathLst>
            </a:custGeom>
            <a:solidFill>
              <a:srgbClr val="000000">
                <a:alpha val="0"/>
              </a:srgbClr>
            </a:solidFill>
          </p:spPr>
        </p:sp>
        <p:sp>
          <p:nvSpPr>
            <p:cNvPr name="TextBox 20" id="20"/>
            <p:cNvSpPr txBox="true"/>
            <p:nvPr/>
          </p:nvSpPr>
          <p:spPr>
            <a:xfrm>
              <a:off x="0" y="-66675"/>
              <a:ext cx="10955138" cy="485973"/>
            </a:xfrm>
            <a:prstGeom prst="rect">
              <a:avLst/>
            </a:prstGeom>
          </p:spPr>
          <p:txBody>
            <a:bodyPr anchor="t" rtlCol="false" tIns="0" lIns="0" bIns="0" rIns="0"/>
            <a:lstStyle/>
            <a:p>
              <a:pPr algn="l" marL="226219" indent="-113109" lvl="1">
                <a:lnSpc>
                  <a:spcPts val="2437"/>
                </a:lnSpc>
                <a:buFont typeface="Arial"/>
                <a:buChar char="•"/>
              </a:pPr>
              <a:r>
                <a:rPr lang="en-US" sz="1500">
                  <a:solidFill>
                    <a:srgbClr val="454240"/>
                  </a:solidFill>
                  <a:latin typeface="DM Sans"/>
                  <a:ea typeface="DM Sans"/>
                  <a:cs typeface="DM Sans"/>
                  <a:sym typeface="DM Sans"/>
                </a:rPr>
                <a:t>Oncology program managers</a:t>
              </a:r>
            </a:p>
          </p:txBody>
        </p:sp>
      </p:grpSp>
      <p:grpSp>
        <p:nvGrpSpPr>
          <p:cNvPr name="Group 21" id="21"/>
          <p:cNvGrpSpPr/>
          <p:nvPr/>
        </p:nvGrpSpPr>
        <p:grpSpPr>
          <a:xfrm rot="0">
            <a:off x="687884" y="3299222"/>
            <a:ext cx="8216354" cy="314474"/>
            <a:chOff x="0" y="0"/>
            <a:chExt cx="10955138" cy="419298"/>
          </a:xfrm>
        </p:grpSpPr>
        <p:sp>
          <p:nvSpPr>
            <p:cNvPr name="Freeform 22" id="22"/>
            <p:cNvSpPr/>
            <p:nvPr/>
          </p:nvSpPr>
          <p:spPr>
            <a:xfrm flipH="false" flipV="false" rot="0">
              <a:off x="0" y="0"/>
              <a:ext cx="10955138" cy="419298"/>
            </a:xfrm>
            <a:custGeom>
              <a:avLst/>
              <a:gdLst/>
              <a:ahLst/>
              <a:cxnLst/>
              <a:rect r="r" b="b" t="t" l="l"/>
              <a:pathLst>
                <a:path h="419298" w="10955138">
                  <a:moveTo>
                    <a:pt x="0" y="0"/>
                  </a:moveTo>
                  <a:lnTo>
                    <a:pt x="10955138" y="0"/>
                  </a:lnTo>
                  <a:lnTo>
                    <a:pt x="10955138" y="419298"/>
                  </a:lnTo>
                  <a:lnTo>
                    <a:pt x="0" y="419298"/>
                  </a:lnTo>
                  <a:close/>
                </a:path>
              </a:pathLst>
            </a:custGeom>
            <a:solidFill>
              <a:srgbClr val="000000">
                <a:alpha val="0"/>
              </a:srgbClr>
            </a:solidFill>
          </p:spPr>
        </p:sp>
        <p:sp>
          <p:nvSpPr>
            <p:cNvPr name="TextBox 23" id="23"/>
            <p:cNvSpPr txBox="true"/>
            <p:nvPr/>
          </p:nvSpPr>
          <p:spPr>
            <a:xfrm>
              <a:off x="0" y="-66675"/>
              <a:ext cx="10955138" cy="485973"/>
            </a:xfrm>
            <a:prstGeom prst="rect">
              <a:avLst/>
            </a:prstGeom>
          </p:spPr>
          <p:txBody>
            <a:bodyPr anchor="t" rtlCol="false" tIns="0" lIns="0" bIns="0" rIns="0"/>
            <a:lstStyle/>
            <a:p>
              <a:pPr algn="l" marL="226219" indent="-113109" lvl="1">
                <a:lnSpc>
                  <a:spcPts val="2437"/>
                </a:lnSpc>
                <a:buFont typeface="Arial"/>
                <a:buChar char="•"/>
              </a:pPr>
              <a:r>
                <a:rPr lang="en-US" sz="1500">
                  <a:solidFill>
                    <a:srgbClr val="454240"/>
                  </a:solidFill>
                  <a:latin typeface="DM Sans"/>
                  <a:ea typeface="DM Sans"/>
                  <a:cs typeface="DM Sans"/>
                  <a:sym typeface="DM Sans"/>
                </a:rPr>
                <a:t>Community health organizations</a:t>
              </a:r>
            </a:p>
          </p:txBody>
        </p:sp>
      </p:grpSp>
      <p:grpSp>
        <p:nvGrpSpPr>
          <p:cNvPr name="Group 24" id="24"/>
          <p:cNvGrpSpPr/>
          <p:nvPr/>
        </p:nvGrpSpPr>
        <p:grpSpPr>
          <a:xfrm rot="0">
            <a:off x="687884" y="3682454"/>
            <a:ext cx="8216354" cy="314474"/>
            <a:chOff x="0" y="0"/>
            <a:chExt cx="10955138" cy="419298"/>
          </a:xfrm>
        </p:grpSpPr>
        <p:sp>
          <p:nvSpPr>
            <p:cNvPr name="Freeform 25" id="25"/>
            <p:cNvSpPr/>
            <p:nvPr/>
          </p:nvSpPr>
          <p:spPr>
            <a:xfrm flipH="false" flipV="false" rot="0">
              <a:off x="0" y="0"/>
              <a:ext cx="10955138" cy="419298"/>
            </a:xfrm>
            <a:custGeom>
              <a:avLst/>
              <a:gdLst/>
              <a:ahLst/>
              <a:cxnLst/>
              <a:rect r="r" b="b" t="t" l="l"/>
              <a:pathLst>
                <a:path h="419298" w="10955138">
                  <a:moveTo>
                    <a:pt x="0" y="0"/>
                  </a:moveTo>
                  <a:lnTo>
                    <a:pt x="10955138" y="0"/>
                  </a:lnTo>
                  <a:lnTo>
                    <a:pt x="10955138" y="419298"/>
                  </a:lnTo>
                  <a:lnTo>
                    <a:pt x="0" y="419298"/>
                  </a:lnTo>
                  <a:close/>
                </a:path>
              </a:pathLst>
            </a:custGeom>
            <a:solidFill>
              <a:srgbClr val="000000">
                <a:alpha val="0"/>
              </a:srgbClr>
            </a:solidFill>
          </p:spPr>
        </p:sp>
        <p:sp>
          <p:nvSpPr>
            <p:cNvPr name="TextBox 26" id="26"/>
            <p:cNvSpPr txBox="true"/>
            <p:nvPr/>
          </p:nvSpPr>
          <p:spPr>
            <a:xfrm>
              <a:off x="0" y="-66675"/>
              <a:ext cx="10955138" cy="485973"/>
            </a:xfrm>
            <a:prstGeom prst="rect">
              <a:avLst/>
            </a:prstGeom>
          </p:spPr>
          <p:txBody>
            <a:bodyPr anchor="t" rtlCol="false" tIns="0" lIns="0" bIns="0" rIns="0"/>
            <a:lstStyle/>
            <a:p>
              <a:pPr algn="l" marL="226219" indent="-113109" lvl="1">
                <a:lnSpc>
                  <a:spcPts val="2437"/>
                </a:lnSpc>
                <a:buFont typeface="Arial"/>
                <a:buChar char="•"/>
              </a:pPr>
              <a:r>
                <a:rPr lang="en-US" sz="1500">
                  <a:solidFill>
                    <a:srgbClr val="454240"/>
                  </a:solidFill>
                  <a:latin typeface="DM Sans"/>
                  <a:ea typeface="DM Sans"/>
                  <a:cs typeface="DM Sans"/>
                  <a:sym typeface="DM Sans"/>
                </a:rPr>
                <a:t>Data-driven medical students and researchers</a:t>
              </a:r>
            </a:p>
          </p:txBody>
        </p:sp>
      </p:grpSp>
      <p:grpSp>
        <p:nvGrpSpPr>
          <p:cNvPr name="Group 27" id="27"/>
          <p:cNvGrpSpPr/>
          <p:nvPr/>
        </p:nvGrpSpPr>
        <p:grpSpPr>
          <a:xfrm rot="0">
            <a:off x="687884" y="4173736"/>
            <a:ext cx="8216354" cy="943421"/>
            <a:chOff x="0" y="0"/>
            <a:chExt cx="10955138" cy="1257895"/>
          </a:xfrm>
        </p:grpSpPr>
        <p:sp>
          <p:nvSpPr>
            <p:cNvPr name="Freeform 28" id="28"/>
            <p:cNvSpPr/>
            <p:nvPr/>
          </p:nvSpPr>
          <p:spPr>
            <a:xfrm flipH="false" flipV="false" rot="0">
              <a:off x="0" y="0"/>
              <a:ext cx="10955138" cy="1257895"/>
            </a:xfrm>
            <a:custGeom>
              <a:avLst/>
              <a:gdLst/>
              <a:ahLst/>
              <a:cxnLst/>
              <a:rect r="r" b="b" t="t" l="l"/>
              <a:pathLst>
                <a:path h="1257895" w="10955138">
                  <a:moveTo>
                    <a:pt x="0" y="0"/>
                  </a:moveTo>
                  <a:lnTo>
                    <a:pt x="10955138" y="0"/>
                  </a:lnTo>
                  <a:lnTo>
                    <a:pt x="10955138" y="1257895"/>
                  </a:lnTo>
                  <a:lnTo>
                    <a:pt x="0" y="1257895"/>
                  </a:lnTo>
                  <a:close/>
                </a:path>
              </a:pathLst>
            </a:custGeom>
            <a:solidFill>
              <a:srgbClr val="000000">
                <a:alpha val="0"/>
              </a:srgbClr>
            </a:solidFill>
          </p:spPr>
        </p:sp>
        <p:sp>
          <p:nvSpPr>
            <p:cNvPr name="TextBox 29" id="29"/>
            <p:cNvSpPr txBox="true"/>
            <p:nvPr/>
          </p:nvSpPr>
          <p:spPr>
            <a:xfrm>
              <a:off x="0" y="-66675"/>
              <a:ext cx="10955138" cy="1324570"/>
            </a:xfrm>
            <a:prstGeom prst="rect">
              <a:avLst/>
            </a:prstGeom>
          </p:spPr>
          <p:txBody>
            <a:bodyPr anchor="t" rtlCol="false" tIns="0" lIns="0" bIns="0" rIns="0"/>
            <a:lstStyle/>
            <a:p>
              <a:pPr algn="l">
                <a:lnSpc>
                  <a:spcPts val="2437"/>
                </a:lnSpc>
              </a:pPr>
              <a:r>
                <a:rPr lang="en-US" sz="1500">
                  <a:solidFill>
                    <a:srgbClr val="454240"/>
                  </a:solidFill>
                  <a:latin typeface="DM Sans"/>
                  <a:ea typeface="DM Sans"/>
                  <a:cs typeface="DM Sans"/>
                  <a:sym typeface="DM Sans"/>
                </a:rPr>
                <a:t>These insights are vital to this audience because they highlight critical intervention points—like smoking cessation, improved screening access, and targeted treatment strategies—that could significantly lower lung cancer burden and improve outcomes in Kenya.</a:t>
              </a:r>
            </a:p>
          </p:txBody>
        </p:sp>
      </p:grpSp>
      <p:grpSp>
        <p:nvGrpSpPr>
          <p:cNvPr name="Group 30" id="30"/>
          <p:cNvGrpSpPr/>
          <p:nvPr/>
        </p:nvGrpSpPr>
        <p:grpSpPr>
          <a:xfrm rot="0">
            <a:off x="9393288" y="1646039"/>
            <a:ext cx="2457004" cy="307032"/>
            <a:chOff x="0" y="0"/>
            <a:chExt cx="3276005" cy="409377"/>
          </a:xfrm>
        </p:grpSpPr>
        <p:sp>
          <p:nvSpPr>
            <p:cNvPr name="Freeform 31" id="31"/>
            <p:cNvSpPr/>
            <p:nvPr/>
          </p:nvSpPr>
          <p:spPr>
            <a:xfrm flipH="false" flipV="false" rot="0">
              <a:off x="0" y="0"/>
              <a:ext cx="3276005" cy="409377"/>
            </a:xfrm>
            <a:custGeom>
              <a:avLst/>
              <a:gdLst/>
              <a:ahLst/>
              <a:cxnLst/>
              <a:rect r="r" b="b" t="t" l="l"/>
              <a:pathLst>
                <a:path h="409377" w="3276005">
                  <a:moveTo>
                    <a:pt x="0" y="0"/>
                  </a:moveTo>
                  <a:lnTo>
                    <a:pt x="3276005" y="0"/>
                  </a:lnTo>
                  <a:lnTo>
                    <a:pt x="3276005" y="409377"/>
                  </a:lnTo>
                  <a:lnTo>
                    <a:pt x="0" y="409377"/>
                  </a:lnTo>
                  <a:close/>
                </a:path>
              </a:pathLst>
            </a:custGeom>
            <a:solidFill>
              <a:srgbClr val="000000">
                <a:alpha val="0"/>
              </a:srgbClr>
            </a:solidFill>
          </p:spPr>
        </p:sp>
        <p:sp>
          <p:nvSpPr>
            <p:cNvPr name="TextBox 32" id="32"/>
            <p:cNvSpPr txBox="true"/>
            <p:nvPr/>
          </p:nvSpPr>
          <p:spPr>
            <a:xfrm>
              <a:off x="0" y="0"/>
              <a:ext cx="3276005" cy="409377"/>
            </a:xfrm>
            <a:prstGeom prst="rect">
              <a:avLst/>
            </a:prstGeom>
          </p:spPr>
          <p:txBody>
            <a:bodyPr anchor="t" rtlCol="false" tIns="0" lIns="0" bIns="0" rIns="0"/>
            <a:lstStyle/>
            <a:p>
              <a:pPr algn="l">
                <a:lnSpc>
                  <a:spcPts val="2375"/>
                </a:lnSpc>
              </a:pPr>
              <a:r>
                <a:rPr lang="en-US" sz="1874">
                  <a:solidFill>
                    <a:srgbClr val="5C4E3D"/>
                  </a:solidFill>
                  <a:latin typeface="Libre Baskerville"/>
                  <a:ea typeface="Libre Baskerville"/>
                  <a:cs typeface="Libre Baskerville"/>
                  <a:sym typeface="Libre Baskerville"/>
                </a:rPr>
                <a:t>Problem Statement</a:t>
              </a:r>
            </a:p>
          </p:txBody>
        </p:sp>
      </p:grpSp>
      <p:grpSp>
        <p:nvGrpSpPr>
          <p:cNvPr name="Group 33" id="33"/>
          <p:cNvGrpSpPr/>
          <p:nvPr/>
        </p:nvGrpSpPr>
        <p:grpSpPr>
          <a:xfrm rot="0">
            <a:off x="9393288" y="2149525"/>
            <a:ext cx="8216354" cy="1886842"/>
            <a:chOff x="0" y="0"/>
            <a:chExt cx="10955138" cy="2515790"/>
          </a:xfrm>
        </p:grpSpPr>
        <p:sp>
          <p:nvSpPr>
            <p:cNvPr name="Freeform 34" id="34"/>
            <p:cNvSpPr/>
            <p:nvPr/>
          </p:nvSpPr>
          <p:spPr>
            <a:xfrm flipH="false" flipV="false" rot="0">
              <a:off x="0" y="0"/>
              <a:ext cx="10955138" cy="2515790"/>
            </a:xfrm>
            <a:custGeom>
              <a:avLst/>
              <a:gdLst/>
              <a:ahLst/>
              <a:cxnLst/>
              <a:rect r="r" b="b" t="t" l="l"/>
              <a:pathLst>
                <a:path h="2515790" w="10955138">
                  <a:moveTo>
                    <a:pt x="0" y="0"/>
                  </a:moveTo>
                  <a:lnTo>
                    <a:pt x="10955138" y="0"/>
                  </a:lnTo>
                  <a:lnTo>
                    <a:pt x="10955138" y="2515790"/>
                  </a:lnTo>
                  <a:lnTo>
                    <a:pt x="0" y="2515790"/>
                  </a:lnTo>
                  <a:close/>
                </a:path>
              </a:pathLst>
            </a:custGeom>
            <a:solidFill>
              <a:srgbClr val="000000">
                <a:alpha val="0"/>
              </a:srgbClr>
            </a:solidFill>
          </p:spPr>
        </p:sp>
        <p:sp>
          <p:nvSpPr>
            <p:cNvPr name="TextBox 35" id="35"/>
            <p:cNvSpPr txBox="true"/>
            <p:nvPr/>
          </p:nvSpPr>
          <p:spPr>
            <a:xfrm>
              <a:off x="0" y="-66675"/>
              <a:ext cx="10955138" cy="2582465"/>
            </a:xfrm>
            <a:prstGeom prst="rect">
              <a:avLst/>
            </a:prstGeom>
          </p:spPr>
          <p:txBody>
            <a:bodyPr anchor="t" rtlCol="false" tIns="0" lIns="0" bIns="0" rIns="0"/>
            <a:lstStyle/>
            <a:p>
              <a:pPr algn="l">
                <a:lnSpc>
                  <a:spcPts val="2437"/>
                </a:lnSpc>
              </a:pPr>
              <a:r>
                <a:rPr lang="en-US" sz="1500">
                  <a:solidFill>
                    <a:srgbClr val="454240"/>
                  </a:solidFill>
                  <a:latin typeface="DM Sans"/>
                  <a:ea typeface="DM Sans"/>
                  <a:cs typeface="DM Sans"/>
                  <a:sym typeface="DM Sans"/>
                </a:rPr>
                <a:t>Lung cancer remains one of the deadliest forms of cancer globally, with limited local data available in many developing regions, including Kenya. Decisions on early detection, screening, and treatment allocation are often made without sufficient data-driven guidance. This project bridges that gap by transforming global cancer data into meaningful health indicators, revealing the urgent need for more localized strategies to combat lung cancer effectively.</a:t>
              </a:r>
            </a:p>
          </p:txBody>
        </p:sp>
      </p:grpSp>
      <p:sp>
        <p:nvSpPr>
          <p:cNvPr name="Freeform 36" id="36" descr="preencoded.png"/>
          <p:cNvSpPr/>
          <p:nvPr/>
        </p:nvSpPr>
        <p:spPr>
          <a:xfrm flipH="false" flipV="false" rot="0">
            <a:off x="9393288" y="4257378"/>
            <a:ext cx="8216354" cy="5941368"/>
          </a:xfrm>
          <a:custGeom>
            <a:avLst/>
            <a:gdLst/>
            <a:ahLst/>
            <a:cxnLst/>
            <a:rect r="r" b="b" t="t" l="l"/>
            <a:pathLst>
              <a:path h="5941368" w="8216354">
                <a:moveTo>
                  <a:pt x="0" y="0"/>
                </a:moveTo>
                <a:lnTo>
                  <a:pt x="8216353" y="0"/>
                </a:lnTo>
                <a:lnTo>
                  <a:pt x="8216353" y="5941367"/>
                </a:lnTo>
                <a:lnTo>
                  <a:pt x="0" y="5941367"/>
                </a:lnTo>
                <a:lnTo>
                  <a:pt x="0" y="0"/>
                </a:lnTo>
                <a:close/>
              </a:path>
            </a:pathLst>
          </a:custGeom>
          <a:blipFill>
            <a:blip r:embed="rId6"/>
            <a:stretch>
              <a:fillRect l="-3" t="0" r="-3"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992238" y="1193899"/>
            <a:ext cx="9690348" cy="885974"/>
            <a:chOff x="0" y="0"/>
            <a:chExt cx="12920463" cy="1181298"/>
          </a:xfrm>
        </p:grpSpPr>
        <p:sp>
          <p:nvSpPr>
            <p:cNvPr name="Freeform 7" id="7"/>
            <p:cNvSpPr/>
            <p:nvPr/>
          </p:nvSpPr>
          <p:spPr>
            <a:xfrm flipH="false" flipV="false" rot="0">
              <a:off x="0" y="0"/>
              <a:ext cx="12920463" cy="1181298"/>
            </a:xfrm>
            <a:custGeom>
              <a:avLst/>
              <a:gdLst/>
              <a:ahLst/>
              <a:cxnLst/>
              <a:rect r="r" b="b" t="t" l="l"/>
              <a:pathLst>
                <a:path h="1181298" w="12920463">
                  <a:moveTo>
                    <a:pt x="0" y="0"/>
                  </a:moveTo>
                  <a:lnTo>
                    <a:pt x="12920463" y="0"/>
                  </a:lnTo>
                  <a:lnTo>
                    <a:pt x="12920463" y="1181298"/>
                  </a:lnTo>
                  <a:lnTo>
                    <a:pt x="0" y="1181298"/>
                  </a:lnTo>
                  <a:close/>
                </a:path>
              </a:pathLst>
            </a:custGeom>
            <a:solidFill>
              <a:srgbClr val="000000">
                <a:alpha val="0"/>
              </a:srgbClr>
            </a:solidFill>
          </p:spPr>
        </p:sp>
        <p:sp>
          <p:nvSpPr>
            <p:cNvPr name="TextBox 8" id="8"/>
            <p:cNvSpPr txBox="true"/>
            <p:nvPr/>
          </p:nvSpPr>
          <p:spPr>
            <a:xfrm>
              <a:off x="0" y="-28575"/>
              <a:ext cx="12920463" cy="1209873"/>
            </a:xfrm>
            <a:prstGeom prst="rect">
              <a:avLst/>
            </a:prstGeom>
          </p:spPr>
          <p:txBody>
            <a:bodyPr anchor="t" rtlCol="false" tIns="0" lIns="0" bIns="0" rIns="0"/>
            <a:lstStyle/>
            <a:p>
              <a:pPr algn="l">
                <a:lnSpc>
                  <a:spcPts val="6937"/>
                </a:lnSpc>
              </a:pPr>
              <a:r>
                <a:rPr lang="en-US" sz="5562">
                  <a:solidFill>
                    <a:srgbClr val="5C4E3D"/>
                  </a:solidFill>
                  <a:latin typeface="Libre Baskerville"/>
                  <a:ea typeface="Libre Baskerville"/>
                  <a:cs typeface="Libre Baskerville"/>
                  <a:sym typeface="Libre Baskerville"/>
                </a:rPr>
                <a:t>Survival &amp; Diagnosis Rates</a:t>
              </a:r>
            </a:p>
          </p:txBody>
        </p:sp>
      </p:grpSp>
      <p:grpSp>
        <p:nvGrpSpPr>
          <p:cNvPr name="Group 9" id="9"/>
          <p:cNvGrpSpPr/>
          <p:nvPr/>
        </p:nvGrpSpPr>
        <p:grpSpPr>
          <a:xfrm rot="0">
            <a:off x="992238" y="2788592"/>
            <a:ext cx="5150941" cy="935534"/>
            <a:chOff x="0" y="0"/>
            <a:chExt cx="6867922" cy="1247378"/>
          </a:xfrm>
        </p:grpSpPr>
        <p:sp>
          <p:nvSpPr>
            <p:cNvPr name="Freeform 10" id="10"/>
            <p:cNvSpPr/>
            <p:nvPr/>
          </p:nvSpPr>
          <p:spPr>
            <a:xfrm flipH="false" flipV="false" rot="0">
              <a:off x="0" y="0"/>
              <a:ext cx="6867922" cy="1247378"/>
            </a:xfrm>
            <a:custGeom>
              <a:avLst/>
              <a:gdLst/>
              <a:ahLst/>
              <a:cxnLst/>
              <a:rect r="r" b="b" t="t" l="l"/>
              <a:pathLst>
                <a:path h="1247378" w="6867922">
                  <a:moveTo>
                    <a:pt x="0" y="0"/>
                  </a:moveTo>
                  <a:lnTo>
                    <a:pt x="6867922" y="0"/>
                  </a:lnTo>
                  <a:lnTo>
                    <a:pt x="6867922" y="1247378"/>
                  </a:lnTo>
                  <a:lnTo>
                    <a:pt x="0" y="1247378"/>
                  </a:lnTo>
                  <a:close/>
                </a:path>
              </a:pathLst>
            </a:custGeom>
            <a:solidFill>
              <a:srgbClr val="000000">
                <a:alpha val="0"/>
              </a:srgbClr>
            </a:solidFill>
          </p:spPr>
        </p:sp>
        <p:sp>
          <p:nvSpPr>
            <p:cNvPr name="TextBox 11" id="11"/>
            <p:cNvSpPr txBox="true"/>
            <p:nvPr/>
          </p:nvSpPr>
          <p:spPr>
            <a:xfrm>
              <a:off x="0" y="133350"/>
              <a:ext cx="6867922" cy="1114028"/>
            </a:xfrm>
            <a:prstGeom prst="rect">
              <a:avLst/>
            </a:prstGeom>
          </p:spPr>
          <p:txBody>
            <a:bodyPr anchor="t" rtlCol="false" tIns="0" lIns="0" bIns="0" rIns="0"/>
            <a:lstStyle/>
            <a:p>
              <a:pPr algn="ctr">
                <a:lnSpc>
                  <a:spcPts val="7312"/>
                </a:lnSpc>
              </a:pPr>
              <a:r>
                <a:rPr lang="en-US" sz="7312">
                  <a:solidFill>
                    <a:srgbClr val="454240"/>
                  </a:solidFill>
                  <a:latin typeface="Libre Baskerville"/>
                  <a:ea typeface="Libre Baskerville"/>
                  <a:cs typeface="Libre Baskerville"/>
                  <a:sym typeface="Libre Baskerville"/>
                </a:rPr>
                <a:t>6</a:t>
              </a:r>
            </a:p>
          </p:txBody>
        </p:sp>
      </p:grpSp>
      <p:grpSp>
        <p:nvGrpSpPr>
          <p:cNvPr name="Group 12" id="12"/>
          <p:cNvGrpSpPr/>
          <p:nvPr/>
        </p:nvGrpSpPr>
        <p:grpSpPr>
          <a:xfrm rot="0">
            <a:off x="1527721" y="4078338"/>
            <a:ext cx="4079825" cy="442912"/>
            <a:chOff x="0" y="0"/>
            <a:chExt cx="5439767" cy="590550"/>
          </a:xfrm>
        </p:grpSpPr>
        <p:sp>
          <p:nvSpPr>
            <p:cNvPr name="Freeform 13" id="13"/>
            <p:cNvSpPr/>
            <p:nvPr/>
          </p:nvSpPr>
          <p:spPr>
            <a:xfrm flipH="false" flipV="false" rot="0">
              <a:off x="0" y="0"/>
              <a:ext cx="5439767" cy="590550"/>
            </a:xfrm>
            <a:custGeom>
              <a:avLst/>
              <a:gdLst/>
              <a:ahLst/>
              <a:cxnLst/>
              <a:rect r="r" b="b" t="t" l="l"/>
              <a:pathLst>
                <a:path h="590550" w="5439767">
                  <a:moveTo>
                    <a:pt x="0" y="0"/>
                  </a:moveTo>
                  <a:lnTo>
                    <a:pt x="5439767" y="0"/>
                  </a:lnTo>
                  <a:lnTo>
                    <a:pt x="5439767" y="590550"/>
                  </a:lnTo>
                  <a:lnTo>
                    <a:pt x="0" y="590550"/>
                  </a:lnTo>
                  <a:close/>
                </a:path>
              </a:pathLst>
            </a:custGeom>
            <a:solidFill>
              <a:srgbClr val="000000">
                <a:alpha val="0"/>
              </a:srgbClr>
            </a:solidFill>
          </p:spPr>
        </p:sp>
        <p:sp>
          <p:nvSpPr>
            <p:cNvPr name="TextBox 14" id="14"/>
            <p:cNvSpPr txBox="true"/>
            <p:nvPr/>
          </p:nvSpPr>
          <p:spPr>
            <a:xfrm>
              <a:off x="0" y="-19050"/>
              <a:ext cx="5439767" cy="609600"/>
            </a:xfrm>
            <a:prstGeom prst="rect">
              <a:avLst/>
            </a:prstGeom>
          </p:spPr>
          <p:txBody>
            <a:bodyPr anchor="t" rtlCol="false" tIns="0" lIns="0" bIns="0" rIns="0"/>
            <a:lstStyle/>
            <a:p>
              <a:pPr algn="ctr">
                <a:lnSpc>
                  <a:spcPts val="3437"/>
                </a:lnSpc>
              </a:pPr>
              <a:r>
                <a:rPr lang="en-US" sz="2750">
                  <a:solidFill>
                    <a:srgbClr val="454240"/>
                  </a:solidFill>
                  <a:latin typeface="Libre Baskerville"/>
                  <a:ea typeface="Libre Baskerville"/>
                  <a:cs typeface="Libre Baskerville"/>
                  <a:sym typeface="Libre Baskerville"/>
                </a:rPr>
                <a:t>Average Survival Years</a:t>
              </a:r>
            </a:p>
          </p:txBody>
        </p:sp>
      </p:grpSp>
      <p:grpSp>
        <p:nvGrpSpPr>
          <p:cNvPr name="Group 15" id="15"/>
          <p:cNvGrpSpPr/>
          <p:nvPr/>
        </p:nvGrpSpPr>
        <p:grpSpPr>
          <a:xfrm rot="0">
            <a:off x="992238" y="4691360"/>
            <a:ext cx="5150941" cy="2268141"/>
            <a:chOff x="0" y="0"/>
            <a:chExt cx="6867922" cy="3024188"/>
          </a:xfrm>
        </p:grpSpPr>
        <p:sp>
          <p:nvSpPr>
            <p:cNvPr name="Freeform 16" id="16"/>
            <p:cNvSpPr/>
            <p:nvPr/>
          </p:nvSpPr>
          <p:spPr>
            <a:xfrm flipH="false" flipV="false" rot="0">
              <a:off x="0" y="0"/>
              <a:ext cx="6867922" cy="3024188"/>
            </a:xfrm>
            <a:custGeom>
              <a:avLst/>
              <a:gdLst/>
              <a:ahLst/>
              <a:cxnLst/>
              <a:rect r="r" b="b" t="t" l="l"/>
              <a:pathLst>
                <a:path h="3024188" w="6867922">
                  <a:moveTo>
                    <a:pt x="0" y="0"/>
                  </a:moveTo>
                  <a:lnTo>
                    <a:pt x="6867922" y="0"/>
                  </a:lnTo>
                  <a:lnTo>
                    <a:pt x="6867922" y="3024188"/>
                  </a:lnTo>
                  <a:lnTo>
                    <a:pt x="0" y="3024188"/>
                  </a:lnTo>
                  <a:close/>
                </a:path>
              </a:pathLst>
            </a:custGeom>
            <a:solidFill>
              <a:srgbClr val="000000">
                <a:alpha val="0"/>
              </a:srgbClr>
            </a:solidFill>
          </p:spPr>
        </p:sp>
        <p:sp>
          <p:nvSpPr>
            <p:cNvPr name="TextBox 17" id="17"/>
            <p:cNvSpPr txBox="true"/>
            <p:nvPr/>
          </p:nvSpPr>
          <p:spPr>
            <a:xfrm>
              <a:off x="0" y="-95250"/>
              <a:ext cx="6867922" cy="3119438"/>
            </a:xfrm>
            <a:prstGeom prst="rect">
              <a:avLst/>
            </a:prstGeom>
          </p:spPr>
          <p:txBody>
            <a:bodyPr anchor="t" rtlCol="false" tIns="0" lIns="0" bIns="0" rIns="0"/>
            <a:lstStyle/>
            <a:p>
              <a:pPr algn="ctr">
                <a:lnSpc>
                  <a:spcPts val="3562"/>
                </a:lnSpc>
              </a:pPr>
              <a:r>
                <a:rPr lang="en-US" sz="2187">
                  <a:solidFill>
                    <a:srgbClr val="454240"/>
                  </a:solidFill>
                  <a:latin typeface="DM Sans"/>
                  <a:ea typeface="DM Sans"/>
                  <a:cs typeface="DM Sans"/>
                  <a:sym typeface="DM Sans"/>
                </a:rPr>
                <a:t>The average survival post-diagnosis is approximately 6 years. This relatively optimistic figure suggests that earlier diagnosis, especially in certain subtypes, can improve life expectancy.</a:t>
              </a:r>
            </a:p>
          </p:txBody>
        </p:sp>
      </p:grpSp>
      <p:grpSp>
        <p:nvGrpSpPr>
          <p:cNvPr name="Group 18" id="18"/>
          <p:cNvGrpSpPr/>
          <p:nvPr/>
        </p:nvGrpSpPr>
        <p:grpSpPr>
          <a:xfrm rot="0">
            <a:off x="6568380" y="2788592"/>
            <a:ext cx="5151090" cy="935534"/>
            <a:chOff x="0" y="0"/>
            <a:chExt cx="6868120" cy="1247378"/>
          </a:xfrm>
        </p:grpSpPr>
        <p:sp>
          <p:nvSpPr>
            <p:cNvPr name="Freeform 19" id="19"/>
            <p:cNvSpPr/>
            <p:nvPr/>
          </p:nvSpPr>
          <p:spPr>
            <a:xfrm flipH="false" flipV="false" rot="0">
              <a:off x="0" y="0"/>
              <a:ext cx="6868120" cy="1247378"/>
            </a:xfrm>
            <a:custGeom>
              <a:avLst/>
              <a:gdLst/>
              <a:ahLst/>
              <a:cxnLst/>
              <a:rect r="r" b="b" t="t" l="l"/>
              <a:pathLst>
                <a:path h="1247378" w="6868120">
                  <a:moveTo>
                    <a:pt x="0" y="0"/>
                  </a:moveTo>
                  <a:lnTo>
                    <a:pt x="6868120" y="0"/>
                  </a:lnTo>
                  <a:lnTo>
                    <a:pt x="6868120" y="1247378"/>
                  </a:lnTo>
                  <a:lnTo>
                    <a:pt x="0" y="1247378"/>
                  </a:lnTo>
                  <a:close/>
                </a:path>
              </a:pathLst>
            </a:custGeom>
            <a:solidFill>
              <a:srgbClr val="000000">
                <a:alpha val="0"/>
              </a:srgbClr>
            </a:solidFill>
          </p:spPr>
        </p:sp>
        <p:sp>
          <p:nvSpPr>
            <p:cNvPr name="TextBox 20" id="20"/>
            <p:cNvSpPr txBox="true"/>
            <p:nvPr/>
          </p:nvSpPr>
          <p:spPr>
            <a:xfrm>
              <a:off x="0" y="133350"/>
              <a:ext cx="6868120" cy="1114028"/>
            </a:xfrm>
            <a:prstGeom prst="rect">
              <a:avLst/>
            </a:prstGeom>
          </p:spPr>
          <p:txBody>
            <a:bodyPr anchor="t" rtlCol="false" tIns="0" lIns="0" bIns="0" rIns="0"/>
            <a:lstStyle/>
            <a:p>
              <a:pPr algn="ctr">
                <a:lnSpc>
                  <a:spcPts val="7312"/>
                </a:lnSpc>
              </a:pPr>
              <a:r>
                <a:rPr lang="en-US" sz="7312">
                  <a:solidFill>
                    <a:srgbClr val="454240"/>
                  </a:solidFill>
                  <a:latin typeface="Libre Baskerville"/>
                  <a:ea typeface="Libre Baskerville"/>
                  <a:cs typeface="Libre Baskerville"/>
                  <a:sym typeface="Libre Baskerville"/>
                </a:rPr>
                <a:t>4.06%</a:t>
              </a:r>
            </a:p>
          </p:txBody>
        </p:sp>
      </p:grpSp>
      <p:grpSp>
        <p:nvGrpSpPr>
          <p:cNvPr name="Group 21" id="21"/>
          <p:cNvGrpSpPr/>
          <p:nvPr/>
        </p:nvGrpSpPr>
        <p:grpSpPr>
          <a:xfrm rot="0">
            <a:off x="7371904" y="4078338"/>
            <a:ext cx="3544044" cy="442912"/>
            <a:chOff x="0" y="0"/>
            <a:chExt cx="4725392" cy="590550"/>
          </a:xfrm>
        </p:grpSpPr>
        <p:sp>
          <p:nvSpPr>
            <p:cNvPr name="Freeform 22" id="22"/>
            <p:cNvSpPr/>
            <p:nvPr/>
          </p:nvSpPr>
          <p:spPr>
            <a:xfrm flipH="false" flipV="false" rot="0">
              <a:off x="0" y="0"/>
              <a:ext cx="4725392" cy="590550"/>
            </a:xfrm>
            <a:custGeom>
              <a:avLst/>
              <a:gdLst/>
              <a:ahLst/>
              <a:cxnLst/>
              <a:rect r="r" b="b" t="t" l="l"/>
              <a:pathLst>
                <a:path h="590550" w="4725392">
                  <a:moveTo>
                    <a:pt x="0" y="0"/>
                  </a:moveTo>
                  <a:lnTo>
                    <a:pt x="4725392" y="0"/>
                  </a:lnTo>
                  <a:lnTo>
                    <a:pt x="4725392" y="590550"/>
                  </a:lnTo>
                  <a:lnTo>
                    <a:pt x="0" y="590550"/>
                  </a:lnTo>
                  <a:close/>
                </a:path>
              </a:pathLst>
            </a:custGeom>
            <a:solidFill>
              <a:srgbClr val="000000">
                <a:alpha val="0"/>
              </a:srgbClr>
            </a:solidFill>
          </p:spPr>
        </p:sp>
        <p:sp>
          <p:nvSpPr>
            <p:cNvPr name="TextBox 23" id="23"/>
            <p:cNvSpPr txBox="true"/>
            <p:nvPr/>
          </p:nvSpPr>
          <p:spPr>
            <a:xfrm>
              <a:off x="0" y="-19050"/>
              <a:ext cx="4725392" cy="609600"/>
            </a:xfrm>
            <a:prstGeom prst="rect">
              <a:avLst/>
            </a:prstGeom>
          </p:spPr>
          <p:txBody>
            <a:bodyPr anchor="t" rtlCol="false" tIns="0" lIns="0" bIns="0" rIns="0"/>
            <a:lstStyle/>
            <a:p>
              <a:pPr algn="ctr">
                <a:lnSpc>
                  <a:spcPts val="3437"/>
                </a:lnSpc>
              </a:pPr>
              <a:r>
                <a:rPr lang="en-US" sz="2750">
                  <a:solidFill>
                    <a:srgbClr val="454240"/>
                  </a:solidFill>
                  <a:latin typeface="Libre Baskerville"/>
                  <a:ea typeface="Libre Baskerville"/>
                  <a:cs typeface="Libre Baskerville"/>
                  <a:sym typeface="Libre Baskerville"/>
                </a:rPr>
                <a:t>Diagnosis Rate</a:t>
              </a:r>
            </a:p>
          </p:txBody>
        </p:sp>
      </p:grpSp>
      <p:grpSp>
        <p:nvGrpSpPr>
          <p:cNvPr name="Group 24" id="24"/>
          <p:cNvGrpSpPr/>
          <p:nvPr/>
        </p:nvGrpSpPr>
        <p:grpSpPr>
          <a:xfrm rot="0">
            <a:off x="6568380" y="4691360"/>
            <a:ext cx="5151090" cy="2268141"/>
            <a:chOff x="0" y="0"/>
            <a:chExt cx="6868120" cy="3024188"/>
          </a:xfrm>
        </p:grpSpPr>
        <p:sp>
          <p:nvSpPr>
            <p:cNvPr name="Freeform 25" id="25"/>
            <p:cNvSpPr/>
            <p:nvPr/>
          </p:nvSpPr>
          <p:spPr>
            <a:xfrm flipH="false" flipV="false" rot="0">
              <a:off x="0" y="0"/>
              <a:ext cx="6868120" cy="3024188"/>
            </a:xfrm>
            <a:custGeom>
              <a:avLst/>
              <a:gdLst/>
              <a:ahLst/>
              <a:cxnLst/>
              <a:rect r="r" b="b" t="t" l="l"/>
              <a:pathLst>
                <a:path h="3024188" w="6868120">
                  <a:moveTo>
                    <a:pt x="0" y="0"/>
                  </a:moveTo>
                  <a:lnTo>
                    <a:pt x="6868120" y="0"/>
                  </a:lnTo>
                  <a:lnTo>
                    <a:pt x="6868120" y="3024188"/>
                  </a:lnTo>
                  <a:lnTo>
                    <a:pt x="0" y="3024188"/>
                  </a:lnTo>
                  <a:close/>
                </a:path>
              </a:pathLst>
            </a:custGeom>
            <a:solidFill>
              <a:srgbClr val="000000">
                <a:alpha val="0"/>
              </a:srgbClr>
            </a:solidFill>
          </p:spPr>
        </p:sp>
        <p:sp>
          <p:nvSpPr>
            <p:cNvPr name="TextBox 26" id="26"/>
            <p:cNvSpPr txBox="true"/>
            <p:nvPr/>
          </p:nvSpPr>
          <p:spPr>
            <a:xfrm>
              <a:off x="0" y="-95250"/>
              <a:ext cx="6868120" cy="3119438"/>
            </a:xfrm>
            <a:prstGeom prst="rect">
              <a:avLst/>
            </a:prstGeom>
          </p:spPr>
          <p:txBody>
            <a:bodyPr anchor="t" rtlCol="false" tIns="0" lIns="0" bIns="0" rIns="0"/>
            <a:lstStyle/>
            <a:p>
              <a:pPr algn="ctr">
                <a:lnSpc>
                  <a:spcPts val="3562"/>
                </a:lnSpc>
              </a:pPr>
              <a:r>
                <a:rPr lang="en-US" sz="2187">
                  <a:solidFill>
                    <a:srgbClr val="454240"/>
                  </a:solidFill>
                  <a:latin typeface="DM Sans"/>
                  <a:ea typeface="DM Sans"/>
                  <a:cs typeface="DM Sans"/>
                  <a:sym typeface="DM Sans"/>
                </a:rPr>
                <a:t>Around 4% of the cohort were diagnosed with lung cancer. This figure, although lower than global averages, reflects a general population and not just high-risk groups.</a:t>
              </a:r>
            </a:p>
          </p:txBody>
        </p:sp>
      </p:grpSp>
      <p:grpSp>
        <p:nvGrpSpPr>
          <p:cNvPr name="Group 27" id="27"/>
          <p:cNvGrpSpPr/>
          <p:nvPr/>
        </p:nvGrpSpPr>
        <p:grpSpPr>
          <a:xfrm rot="0">
            <a:off x="12144672" y="2788592"/>
            <a:ext cx="5150941" cy="935534"/>
            <a:chOff x="0" y="0"/>
            <a:chExt cx="6867922" cy="1247378"/>
          </a:xfrm>
        </p:grpSpPr>
        <p:sp>
          <p:nvSpPr>
            <p:cNvPr name="Freeform 28" id="28"/>
            <p:cNvSpPr/>
            <p:nvPr/>
          </p:nvSpPr>
          <p:spPr>
            <a:xfrm flipH="false" flipV="false" rot="0">
              <a:off x="0" y="0"/>
              <a:ext cx="6867922" cy="1247378"/>
            </a:xfrm>
            <a:custGeom>
              <a:avLst/>
              <a:gdLst/>
              <a:ahLst/>
              <a:cxnLst/>
              <a:rect r="r" b="b" t="t" l="l"/>
              <a:pathLst>
                <a:path h="1247378" w="6867922">
                  <a:moveTo>
                    <a:pt x="0" y="0"/>
                  </a:moveTo>
                  <a:lnTo>
                    <a:pt x="6867922" y="0"/>
                  </a:lnTo>
                  <a:lnTo>
                    <a:pt x="6867922" y="1247378"/>
                  </a:lnTo>
                  <a:lnTo>
                    <a:pt x="0" y="1247378"/>
                  </a:lnTo>
                  <a:close/>
                </a:path>
              </a:pathLst>
            </a:custGeom>
            <a:solidFill>
              <a:srgbClr val="000000">
                <a:alpha val="0"/>
              </a:srgbClr>
            </a:solidFill>
          </p:spPr>
        </p:sp>
        <p:sp>
          <p:nvSpPr>
            <p:cNvPr name="TextBox 29" id="29"/>
            <p:cNvSpPr txBox="true"/>
            <p:nvPr/>
          </p:nvSpPr>
          <p:spPr>
            <a:xfrm>
              <a:off x="0" y="133350"/>
              <a:ext cx="6867922" cy="1114028"/>
            </a:xfrm>
            <a:prstGeom prst="rect">
              <a:avLst/>
            </a:prstGeom>
          </p:spPr>
          <p:txBody>
            <a:bodyPr anchor="t" rtlCol="false" tIns="0" lIns="0" bIns="0" rIns="0"/>
            <a:lstStyle/>
            <a:p>
              <a:pPr algn="ctr">
                <a:lnSpc>
                  <a:spcPts val="7312"/>
                </a:lnSpc>
              </a:pPr>
              <a:r>
                <a:rPr lang="en-US" sz="7312">
                  <a:solidFill>
                    <a:srgbClr val="454240"/>
                  </a:solidFill>
                  <a:latin typeface="Libre Baskerville"/>
                  <a:ea typeface="Libre Baskerville"/>
                  <a:cs typeface="Libre Baskerville"/>
                  <a:sym typeface="Libre Baskerville"/>
                </a:rPr>
                <a:t>28.37%</a:t>
              </a:r>
            </a:p>
          </p:txBody>
        </p:sp>
      </p:grpSp>
      <p:grpSp>
        <p:nvGrpSpPr>
          <p:cNvPr name="Group 30" id="30"/>
          <p:cNvGrpSpPr/>
          <p:nvPr/>
        </p:nvGrpSpPr>
        <p:grpSpPr>
          <a:xfrm rot="0">
            <a:off x="12850117" y="4078338"/>
            <a:ext cx="3739902" cy="442912"/>
            <a:chOff x="0" y="0"/>
            <a:chExt cx="4986537" cy="590550"/>
          </a:xfrm>
        </p:grpSpPr>
        <p:sp>
          <p:nvSpPr>
            <p:cNvPr name="Freeform 31" id="31"/>
            <p:cNvSpPr/>
            <p:nvPr/>
          </p:nvSpPr>
          <p:spPr>
            <a:xfrm flipH="false" flipV="false" rot="0">
              <a:off x="0" y="0"/>
              <a:ext cx="4986537" cy="590550"/>
            </a:xfrm>
            <a:custGeom>
              <a:avLst/>
              <a:gdLst/>
              <a:ahLst/>
              <a:cxnLst/>
              <a:rect r="r" b="b" t="t" l="l"/>
              <a:pathLst>
                <a:path h="590550" w="4986537">
                  <a:moveTo>
                    <a:pt x="0" y="0"/>
                  </a:moveTo>
                  <a:lnTo>
                    <a:pt x="4986537" y="0"/>
                  </a:lnTo>
                  <a:lnTo>
                    <a:pt x="4986537" y="590550"/>
                  </a:lnTo>
                  <a:lnTo>
                    <a:pt x="0" y="590550"/>
                  </a:lnTo>
                  <a:close/>
                </a:path>
              </a:pathLst>
            </a:custGeom>
            <a:solidFill>
              <a:srgbClr val="000000">
                <a:alpha val="0"/>
              </a:srgbClr>
            </a:solidFill>
          </p:spPr>
        </p:sp>
        <p:sp>
          <p:nvSpPr>
            <p:cNvPr name="TextBox 32" id="32"/>
            <p:cNvSpPr txBox="true"/>
            <p:nvPr/>
          </p:nvSpPr>
          <p:spPr>
            <a:xfrm>
              <a:off x="0" y="-19050"/>
              <a:ext cx="4986537" cy="609600"/>
            </a:xfrm>
            <a:prstGeom prst="rect">
              <a:avLst/>
            </a:prstGeom>
          </p:spPr>
          <p:txBody>
            <a:bodyPr anchor="t" rtlCol="false" tIns="0" lIns="0" bIns="0" rIns="0"/>
            <a:lstStyle/>
            <a:p>
              <a:pPr algn="ctr">
                <a:lnSpc>
                  <a:spcPts val="3437"/>
                </a:lnSpc>
              </a:pPr>
              <a:r>
                <a:rPr lang="en-US" sz="2750">
                  <a:solidFill>
                    <a:srgbClr val="454240"/>
                  </a:solidFill>
                  <a:latin typeface="Libre Baskerville"/>
                  <a:ea typeface="Libre Baskerville"/>
                  <a:cs typeface="Libre Baskerville"/>
                  <a:sym typeface="Libre Baskerville"/>
                </a:rPr>
                <a:t>Early Detection Rate</a:t>
              </a:r>
            </a:p>
          </p:txBody>
        </p:sp>
      </p:grpSp>
      <p:grpSp>
        <p:nvGrpSpPr>
          <p:cNvPr name="Group 33" id="33"/>
          <p:cNvGrpSpPr/>
          <p:nvPr/>
        </p:nvGrpSpPr>
        <p:grpSpPr>
          <a:xfrm rot="0">
            <a:off x="12144672" y="4691360"/>
            <a:ext cx="5150941" cy="1814512"/>
            <a:chOff x="0" y="0"/>
            <a:chExt cx="6867922" cy="2419350"/>
          </a:xfrm>
        </p:grpSpPr>
        <p:sp>
          <p:nvSpPr>
            <p:cNvPr name="Freeform 34" id="34"/>
            <p:cNvSpPr/>
            <p:nvPr/>
          </p:nvSpPr>
          <p:spPr>
            <a:xfrm flipH="false" flipV="false" rot="0">
              <a:off x="0" y="0"/>
              <a:ext cx="6867922" cy="2419350"/>
            </a:xfrm>
            <a:custGeom>
              <a:avLst/>
              <a:gdLst/>
              <a:ahLst/>
              <a:cxnLst/>
              <a:rect r="r" b="b" t="t" l="l"/>
              <a:pathLst>
                <a:path h="2419350" w="6867922">
                  <a:moveTo>
                    <a:pt x="0" y="0"/>
                  </a:moveTo>
                  <a:lnTo>
                    <a:pt x="6867922" y="0"/>
                  </a:lnTo>
                  <a:lnTo>
                    <a:pt x="6867922" y="2419350"/>
                  </a:lnTo>
                  <a:lnTo>
                    <a:pt x="0" y="2419350"/>
                  </a:lnTo>
                  <a:close/>
                </a:path>
              </a:pathLst>
            </a:custGeom>
            <a:solidFill>
              <a:srgbClr val="000000">
                <a:alpha val="0"/>
              </a:srgbClr>
            </a:solidFill>
          </p:spPr>
        </p:sp>
        <p:sp>
          <p:nvSpPr>
            <p:cNvPr name="TextBox 35" id="35"/>
            <p:cNvSpPr txBox="true"/>
            <p:nvPr/>
          </p:nvSpPr>
          <p:spPr>
            <a:xfrm>
              <a:off x="0" y="-95250"/>
              <a:ext cx="6867922" cy="2514600"/>
            </a:xfrm>
            <a:prstGeom prst="rect">
              <a:avLst/>
            </a:prstGeom>
          </p:spPr>
          <p:txBody>
            <a:bodyPr anchor="t" rtlCol="false" tIns="0" lIns="0" bIns="0" rIns="0"/>
            <a:lstStyle/>
            <a:p>
              <a:pPr algn="ctr">
                <a:lnSpc>
                  <a:spcPts val="3562"/>
                </a:lnSpc>
              </a:pPr>
              <a:r>
                <a:rPr lang="en-US" sz="2187">
                  <a:solidFill>
                    <a:srgbClr val="454240"/>
                  </a:solidFill>
                  <a:latin typeface="DM Sans"/>
                  <a:ea typeface="DM Sans"/>
                  <a:cs typeface="DM Sans"/>
                  <a:sym typeface="DM Sans"/>
                </a:rPr>
                <a:t>Less than a third of patients are diagnosed at an early, treatable stage. Early detection significantly increases survival chances.</a:t>
              </a:r>
            </a:p>
          </p:txBody>
        </p:sp>
      </p:grpSp>
      <p:grpSp>
        <p:nvGrpSpPr>
          <p:cNvPr name="Group 36" id="36"/>
          <p:cNvGrpSpPr/>
          <p:nvPr/>
        </p:nvGrpSpPr>
        <p:grpSpPr>
          <a:xfrm rot="0">
            <a:off x="992238" y="7278440"/>
            <a:ext cx="16303526" cy="1814512"/>
            <a:chOff x="0" y="0"/>
            <a:chExt cx="21738035" cy="2419350"/>
          </a:xfrm>
        </p:grpSpPr>
        <p:sp>
          <p:nvSpPr>
            <p:cNvPr name="Freeform 37" id="37"/>
            <p:cNvSpPr/>
            <p:nvPr/>
          </p:nvSpPr>
          <p:spPr>
            <a:xfrm flipH="false" flipV="false" rot="0">
              <a:off x="0" y="0"/>
              <a:ext cx="21738034" cy="2419350"/>
            </a:xfrm>
            <a:custGeom>
              <a:avLst/>
              <a:gdLst/>
              <a:ahLst/>
              <a:cxnLst/>
              <a:rect r="r" b="b" t="t" l="l"/>
              <a:pathLst>
                <a:path h="2419350" w="21738034">
                  <a:moveTo>
                    <a:pt x="0" y="0"/>
                  </a:moveTo>
                  <a:lnTo>
                    <a:pt x="21738034" y="0"/>
                  </a:lnTo>
                  <a:lnTo>
                    <a:pt x="21738034" y="2419350"/>
                  </a:lnTo>
                  <a:lnTo>
                    <a:pt x="0" y="2419350"/>
                  </a:lnTo>
                  <a:close/>
                </a:path>
              </a:pathLst>
            </a:custGeom>
            <a:solidFill>
              <a:srgbClr val="000000">
                <a:alpha val="0"/>
              </a:srgbClr>
            </a:solidFill>
          </p:spPr>
        </p:sp>
        <p:sp>
          <p:nvSpPr>
            <p:cNvPr name="TextBox 38" id="38"/>
            <p:cNvSpPr txBox="true"/>
            <p:nvPr/>
          </p:nvSpPr>
          <p:spPr>
            <a:xfrm>
              <a:off x="0" y="-95250"/>
              <a:ext cx="21738035" cy="2514600"/>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Local solutions include introducing and promoting early detection methods in rural counties, focusing screening efforts on at-risk populations (e.g., smokers aged 60+), and expanding access to CT screening in county referral hospitals. The diagnosis rate is lower than GLOBOCAN's 11.4% because the dataset includes non-cancer individuals. The gap in early detection stems from low screening rates and limited awareness among high-risk populations.</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560189" y="440085"/>
            <a:ext cx="8835629" cy="500211"/>
            <a:chOff x="0" y="0"/>
            <a:chExt cx="11780838" cy="666948"/>
          </a:xfrm>
        </p:grpSpPr>
        <p:sp>
          <p:nvSpPr>
            <p:cNvPr name="Freeform 7" id="7"/>
            <p:cNvSpPr/>
            <p:nvPr/>
          </p:nvSpPr>
          <p:spPr>
            <a:xfrm flipH="false" flipV="false" rot="0">
              <a:off x="0" y="0"/>
              <a:ext cx="11780838" cy="666948"/>
            </a:xfrm>
            <a:custGeom>
              <a:avLst/>
              <a:gdLst/>
              <a:ahLst/>
              <a:cxnLst/>
              <a:rect r="r" b="b" t="t" l="l"/>
              <a:pathLst>
                <a:path h="666948" w="11780838">
                  <a:moveTo>
                    <a:pt x="0" y="0"/>
                  </a:moveTo>
                  <a:lnTo>
                    <a:pt x="11780838" y="0"/>
                  </a:lnTo>
                  <a:lnTo>
                    <a:pt x="11780838" y="666948"/>
                  </a:lnTo>
                  <a:lnTo>
                    <a:pt x="0" y="666948"/>
                  </a:lnTo>
                  <a:close/>
                </a:path>
              </a:pathLst>
            </a:custGeom>
            <a:solidFill>
              <a:srgbClr val="000000">
                <a:alpha val="0"/>
              </a:srgbClr>
            </a:solidFill>
          </p:spPr>
        </p:sp>
        <p:sp>
          <p:nvSpPr>
            <p:cNvPr name="TextBox 8" id="8"/>
            <p:cNvSpPr txBox="true"/>
            <p:nvPr/>
          </p:nvSpPr>
          <p:spPr>
            <a:xfrm>
              <a:off x="0" y="-19050"/>
              <a:ext cx="11780838" cy="685998"/>
            </a:xfrm>
            <a:prstGeom prst="rect">
              <a:avLst/>
            </a:prstGeom>
          </p:spPr>
          <p:txBody>
            <a:bodyPr anchor="t" rtlCol="false" tIns="0" lIns="0" bIns="0" rIns="0"/>
            <a:lstStyle/>
            <a:p>
              <a:pPr algn="l">
                <a:lnSpc>
                  <a:spcPts val="3937"/>
                </a:lnSpc>
              </a:pPr>
              <a:r>
                <a:rPr lang="en-US" sz="3125">
                  <a:solidFill>
                    <a:srgbClr val="5C4E3D"/>
                  </a:solidFill>
                  <a:latin typeface="Libre Baskerville"/>
                  <a:ea typeface="Libre Baskerville"/>
                  <a:cs typeface="Libre Baskerville"/>
                  <a:sym typeface="Libre Baskerville"/>
                </a:rPr>
                <a:t>Gender Prevalence &amp; Stage-Wise Diagnosis</a:t>
              </a:r>
            </a:p>
          </p:txBody>
        </p:sp>
      </p:grpSp>
      <p:sp>
        <p:nvSpPr>
          <p:cNvPr name="Freeform 9" id="9" descr="preencoded.png"/>
          <p:cNvSpPr/>
          <p:nvPr/>
        </p:nvSpPr>
        <p:spPr>
          <a:xfrm flipH="false" flipV="false" rot="0">
            <a:off x="5786699" y="1597294"/>
            <a:ext cx="5674890" cy="5889517"/>
          </a:xfrm>
          <a:custGeom>
            <a:avLst/>
            <a:gdLst/>
            <a:ahLst/>
            <a:cxnLst/>
            <a:rect r="r" b="b" t="t" l="l"/>
            <a:pathLst>
              <a:path h="5889517" w="5674890">
                <a:moveTo>
                  <a:pt x="0" y="0"/>
                </a:moveTo>
                <a:lnTo>
                  <a:pt x="5674890" y="0"/>
                </a:lnTo>
                <a:lnTo>
                  <a:pt x="5674890" y="5889516"/>
                </a:lnTo>
                <a:lnTo>
                  <a:pt x="0" y="5889516"/>
                </a:lnTo>
                <a:lnTo>
                  <a:pt x="0" y="0"/>
                </a:lnTo>
                <a:close/>
              </a:path>
            </a:pathLst>
          </a:custGeom>
          <a:blipFill>
            <a:blip r:embed="rId6"/>
            <a:stretch>
              <a:fillRect l="-44612" t="-34" r="-44612" b="-34"/>
            </a:stretch>
          </a:blipFill>
        </p:spPr>
      </p:sp>
      <p:grpSp>
        <p:nvGrpSpPr>
          <p:cNvPr name="Group 10" id="10"/>
          <p:cNvGrpSpPr/>
          <p:nvPr/>
        </p:nvGrpSpPr>
        <p:grpSpPr>
          <a:xfrm rot="0">
            <a:off x="8464154" y="10714285"/>
            <a:ext cx="159990" cy="159990"/>
            <a:chOff x="0" y="0"/>
            <a:chExt cx="213320" cy="213320"/>
          </a:xfrm>
        </p:grpSpPr>
        <p:sp>
          <p:nvSpPr>
            <p:cNvPr name="Freeform 11" id="11"/>
            <p:cNvSpPr/>
            <p:nvPr/>
          </p:nvSpPr>
          <p:spPr>
            <a:xfrm flipH="false" flipV="false" rot="0">
              <a:off x="0" y="0"/>
              <a:ext cx="213360" cy="213360"/>
            </a:xfrm>
            <a:custGeom>
              <a:avLst/>
              <a:gdLst/>
              <a:ahLst/>
              <a:cxnLst/>
              <a:rect r="r" b="b" t="t" l="l"/>
              <a:pathLst>
                <a:path h="213360" w="213360">
                  <a:moveTo>
                    <a:pt x="0" y="30480"/>
                  </a:moveTo>
                  <a:cubicBezTo>
                    <a:pt x="0" y="13589"/>
                    <a:pt x="13589" y="0"/>
                    <a:pt x="30480" y="0"/>
                  </a:cubicBezTo>
                  <a:lnTo>
                    <a:pt x="182880" y="0"/>
                  </a:lnTo>
                  <a:cubicBezTo>
                    <a:pt x="199771" y="0"/>
                    <a:pt x="213360" y="13589"/>
                    <a:pt x="213360" y="30480"/>
                  </a:cubicBezTo>
                  <a:lnTo>
                    <a:pt x="213360" y="182880"/>
                  </a:lnTo>
                  <a:cubicBezTo>
                    <a:pt x="213360" y="199771"/>
                    <a:pt x="199771" y="213360"/>
                    <a:pt x="182880" y="213360"/>
                  </a:cubicBezTo>
                  <a:lnTo>
                    <a:pt x="30480" y="213360"/>
                  </a:lnTo>
                  <a:cubicBezTo>
                    <a:pt x="13589" y="213360"/>
                    <a:pt x="0" y="199644"/>
                    <a:pt x="0" y="182880"/>
                  </a:cubicBezTo>
                  <a:close/>
                </a:path>
              </a:pathLst>
            </a:custGeom>
            <a:solidFill>
              <a:srgbClr val="40320C"/>
            </a:solidFill>
          </p:spPr>
        </p:sp>
      </p:grpSp>
      <p:grpSp>
        <p:nvGrpSpPr>
          <p:cNvPr name="Group 12" id="12"/>
          <p:cNvGrpSpPr/>
          <p:nvPr/>
        </p:nvGrpSpPr>
        <p:grpSpPr>
          <a:xfrm rot="0">
            <a:off x="8700344" y="10714285"/>
            <a:ext cx="348406" cy="159990"/>
            <a:chOff x="0" y="0"/>
            <a:chExt cx="464542" cy="213320"/>
          </a:xfrm>
        </p:grpSpPr>
        <p:sp>
          <p:nvSpPr>
            <p:cNvPr name="Freeform 13" id="13"/>
            <p:cNvSpPr/>
            <p:nvPr/>
          </p:nvSpPr>
          <p:spPr>
            <a:xfrm flipH="false" flipV="false" rot="0">
              <a:off x="0" y="0"/>
              <a:ext cx="464542" cy="213320"/>
            </a:xfrm>
            <a:custGeom>
              <a:avLst/>
              <a:gdLst/>
              <a:ahLst/>
              <a:cxnLst/>
              <a:rect r="r" b="b" t="t" l="l"/>
              <a:pathLst>
                <a:path h="213320" w="464542">
                  <a:moveTo>
                    <a:pt x="0" y="0"/>
                  </a:moveTo>
                  <a:lnTo>
                    <a:pt x="464542" y="0"/>
                  </a:lnTo>
                  <a:lnTo>
                    <a:pt x="464542" y="213320"/>
                  </a:lnTo>
                  <a:lnTo>
                    <a:pt x="0" y="213320"/>
                  </a:lnTo>
                  <a:close/>
                </a:path>
              </a:pathLst>
            </a:custGeom>
            <a:solidFill>
              <a:srgbClr val="000000">
                <a:alpha val="0"/>
              </a:srgbClr>
            </a:solidFill>
          </p:spPr>
        </p:sp>
        <p:sp>
          <p:nvSpPr>
            <p:cNvPr name="TextBox 14" id="14"/>
            <p:cNvSpPr txBox="true"/>
            <p:nvPr/>
          </p:nvSpPr>
          <p:spPr>
            <a:xfrm>
              <a:off x="0" y="19050"/>
              <a:ext cx="464542" cy="194270"/>
            </a:xfrm>
            <a:prstGeom prst="rect">
              <a:avLst/>
            </a:prstGeom>
          </p:spPr>
          <p:txBody>
            <a:bodyPr anchor="t" rtlCol="false" tIns="0" lIns="0" bIns="0" rIns="0"/>
            <a:lstStyle/>
            <a:p>
              <a:pPr algn="l">
                <a:lnSpc>
                  <a:spcPts val="1249"/>
                </a:lnSpc>
              </a:pPr>
              <a:r>
                <a:rPr lang="en-US" sz="1249">
                  <a:solidFill>
                    <a:srgbClr val="454240"/>
                  </a:solidFill>
                  <a:latin typeface="DM Sans"/>
                  <a:ea typeface="DM Sans"/>
                  <a:cs typeface="DM Sans"/>
                  <a:sym typeface="DM Sans"/>
                </a:rPr>
                <a:t>Male</a:t>
              </a:r>
            </a:p>
          </p:txBody>
        </p:sp>
      </p:grpSp>
      <p:grpSp>
        <p:nvGrpSpPr>
          <p:cNvPr name="Group 15" id="15"/>
          <p:cNvGrpSpPr/>
          <p:nvPr/>
        </p:nvGrpSpPr>
        <p:grpSpPr>
          <a:xfrm rot="0">
            <a:off x="9239250" y="10714285"/>
            <a:ext cx="159990" cy="159990"/>
            <a:chOff x="0" y="0"/>
            <a:chExt cx="213320" cy="213320"/>
          </a:xfrm>
        </p:grpSpPr>
        <p:sp>
          <p:nvSpPr>
            <p:cNvPr name="Freeform 16" id="16"/>
            <p:cNvSpPr/>
            <p:nvPr/>
          </p:nvSpPr>
          <p:spPr>
            <a:xfrm flipH="false" flipV="false" rot="0">
              <a:off x="0" y="0"/>
              <a:ext cx="213360" cy="213360"/>
            </a:xfrm>
            <a:custGeom>
              <a:avLst/>
              <a:gdLst/>
              <a:ahLst/>
              <a:cxnLst/>
              <a:rect r="r" b="b" t="t" l="l"/>
              <a:pathLst>
                <a:path h="213360" w="213360">
                  <a:moveTo>
                    <a:pt x="0" y="30480"/>
                  </a:moveTo>
                  <a:cubicBezTo>
                    <a:pt x="0" y="13589"/>
                    <a:pt x="13589" y="0"/>
                    <a:pt x="30480" y="0"/>
                  </a:cubicBezTo>
                  <a:lnTo>
                    <a:pt x="182880" y="0"/>
                  </a:lnTo>
                  <a:cubicBezTo>
                    <a:pt x="199771" y="0"/>
                    <a:pt x="213360" y="13589"/>
                    <a:pt x="213360" y="30480"/>
                  </a:cubicBezTo>
                  <a:lnTo>
                    <a:pt x="213360" y="182880"/>
                  </a:lnTo>
                  <a:cubicBezTo>
                    <a:pt x="213360" y="199771"/>
                    <a:pt x="199771" y="213360"/>
                    <a:pt x="182880" y="213360"/>
                  </a:cubicBezTo>
                  <a:lnTo>
                    <a:pt x="30480" y="213360"/>
                  </a:lnTo>
                  <a:cubicBezTo>
                    <a:pt x="13589" y="213360"/>
                    <a:pt x="0" y="199644"/>
                    <a:pt x="0" y="182880"/>
                  </a:cubicBezTo>
                  <a:close/>
                </a:path>
              </a:pathLst>
            </a:custGeom>
            <a:solidFill>
              <a:srgbClr val="CC9D27"/>
            </a:solidFill>
          </p:spPr>
        </p:sp>
      </p:grpSp>
      <p:grpSp>
        <p:nvGrpSpPr>
          <p:cNvPr name="Group 17" id="17"/>
          <p:cNvGrpSpPr/>
          <p:nvPr/>
        </p:nvGrpSpPr>
        <p:grpSpPr>
          <a:xfrm rot="0">
            <a:off x="9475440" y="10714285"/>
            <a:ext cx="529381" cy="159990"/>
            <a:chOff x="0" y="0"/>
            <a:chExt cx="705842" cy="213320"/>
          </a:xfrm>
        </p:grpSpPr>
        <p:sp>
          <p:nvSpPr>
            <p:cNvPr name="Freeform 18" id="18"/>
            <p:cNvSpPr/>
            <p:nvPr/>
          </p:nvSpPr>
          <p:spPr>
            <a:xfrm flipH="false" flipV="false" rot="0">
              <a:off x="0" y="0"/>
              <a:ext cx="705842" cy="213320"/>
            </a:xfrm>
            <a:custGeom>
              <a:avLst/>
              <a:gdLst/>
              <a:ahLst/>
              <a:cxnLst/>
              <a:rect r="r" b="b" t="t" l="l"/>
              <a:pathLst>
                <a:path h="213320" w="705842">
                  <a:moveTo>
                    <a:pt x="0" y="0"/>
                  </a:moveTo>
                  <a:lnTo>
                    <a:pt x="705842" y="0"/>
                  </a:lnTo>
                  <a:lnTo>
                    <a:pt x="705842" y="213320"/>
                  </a:lnTo>
                  <a:lnTo>
                    <a:pt x="0" y="213320"/>
                  </a:lnTo>
                  <a:close/>
                </a:path>
              </a:pathLst>
            </a:custGeom>
            <a:solidFill>
              <a:srgbClr val="000000">
                <a:alpha val="0"/>
              </a:srgbClr>
            </a:solidFill>
          </p:spPr>
        </p:sp>
        <p:sp>
          <p:nvSpPr>
            <p:cNvPr name="TextBox 19" id="19"/>
            <p:cNvSpPr txBox="true"/>
            <p:nvPr/>
          </p:nvSpPr>
          <p:spPr>
            <a:xfrm>
              <a:off x="0" y="19050"/>
              <a:ext cx="705842" cy="194270"/>
            </a:xfrm>
            <a:prstGeom prst="rect">
              <a:avLst/>
            </a:prstGeom>
          </p:spPr>
          <p:txBody>
            <a:bodyPr anchor="t" rtlCol="false" tIns="0" lIns="0" bIns="0" rIns="0"/>
            <a:lstStyle/>
            <a:p>
              <a:pPr algn="l">
                <a:lnSpc>
                  <a:spcPts val="1249"/>
                </a:lnSpc>
              </a:pPr>
              <a:r>
                <a:rPr lang="en-US" sz="1249">
                  <a:solidFill>
                    <a:srgbClr val="454240"/>
                  </a:solidFill>
                  <a:latin typeface="DM Sans"/>
                  <a:ea typeface="DM Sans"/>
                  <a:cs typeface="DM Sans"/>
                  <a:sym typeface="DM Sans"/>
                </a:rPr>
                <a:t>Female</a:t>
              </a:r>
            </a:p>
          </p:txBody>
        </p:sp>
      </p:grpSp>
      <p:grpSp>
        <p:nvGrpSpPr>
          <p:cNvPr name="Group 20" id="20"/>
          <p:cNvGrpSpPr/>
          <p:nvPr/>
        </p:nvGrpSpPr>
        <p:grpSpPr>
          <a:xfrm rot="0">
            <a:off x="560189" y="11054209"/>
            <a:ext cx="17167622" cy="512266"/>
            <a:chOff x="0" y="0"/>
            <a:chExt cx="22890163" cy="683022"/>
          </a:xfrm>
        </p:grpSpPr>
        <p:sp>
          <p:nvSpPr>
            <p:cNvPr name="Freeform 21" id="21"/>
            <p:cNvSpPr/>
            <p:nvPr/>
          </p:nvSpPr>
          <p:spPr>
            <a:xfrm flipH="false" flipV="false" rot="0">
              <a:off x="0" y="0"/>
              <a:ext cx="22890164" cy="683022"/>
            </a:xfrm>
            <a:custGeom>
              <a:avLst/>
              <a:gdLst/>
              <a:ahLst/>
              <a:cxnLst/>
              <a:rect r="r" b="b" t="t" l="l"/>
              <a:pathLst>
                <a:path h="683022" w="22890164">
                  <a:moveTo>
                    <a:pt x="0" y="0"/>
                  </a:moveTo>
                  <a:lnTo>
                    <a:pt x="22890164" y="0"/>
                  </a:lnTo>
                  <a:lnTo>
                    <a:pt x="22890164" y="683022"/>
                  </a:lnTo>
                  <a:lnTo>
                    <a:pt x="0" y="683022"/>
                  </a:lnTo>
                  <a:close/>
                </a:path>
              </a:pathLst>
            </a:custGeom>
            <a:solidFill>
              <a:srgbClr val="000000">
                <a:alpha val="0"/>
              </a:srgbClr>
            </a:solidFill>
          </p:spPr>
        </p:sp>
        <p:sp>
          <p:nvSpPr>
            <p:cNvPr name="TextBox 22" id="22"/>
            <p:cNvSpPr txBox="true"/>
            <p:nvPr/>
          </p:nvSpPr>
          <p:spPr>
            <a:xfrm>
              <a:off x="0" y="-57150"/>
              <a:ext cx="22890163" cy="740172"/>
            </a:xfrm>
            <a:prstGeom prst="rect">
              <a:avLst/>
            </a:prstGeom>
          </p:spPr>
          <p:txBody>
            <a:bodyPr anchor="t" rtlCol="false" tIns="0" lIns="0" bIns="0" rIns="0"/>
            <a:lstStyle/>
            <a:p>
              <a:pPr algn="l">
                <a:lnSpc>
                  <a:spcPts val="2000"/>
                </a:lnSpc>
              </a:pPr>
              <a:r>
                <a:rPr lang="en-US" sz="1249">
                  <a:solidFill>
                    <a:srgbClr val="454240"/>
                  </a:solidFill>
                  <a:latin typeface="DM Sans"/>
                  <a:ea typeface="DM Sans"/>
                  <a:cs typeface="DM Sans"/>
                  <a:sym typeface="DM Sans"/>
                </a:rPr>
                <a:t>Contrary to past data where lung cancer was viewed as a men's disease, gender differences in lung cancer is narrowing. Rising smoking rates among women and declining rates in men are closing the gender gap. This finding suggests the need to design gender-balanced prevention and education programs.</a:t>
              </a:r>
            </a:p>
          </p:txBody>
        </p:sp>
      </p:grpSp>
      <p:grpSp>
        <p:nvGrpSpPr>
          <p:cNvPr name="Group 23" id="23"/>
          <p:cNvGrpSpPr/>
          <p:nvPr/>
        </p:nvGrpSpPr>
        <p:grpSpPr>
          <a:xfrm rot="0">
            <a:off x="560189" y="11746409"/>
            <a:ext cx="17167622" cy="768400"/>
            <a:chOff x="0" y="0"/>
            <a:chExt cx="22890163" cy="1024533"/>
          </a:xfrm>
        </p:grpSpPr>
        <p:sp>
          <p:nvSpPr>
            <p:cNvPr name="Freeform 24" id="24"/>
            <p:cNvSpPr/>
            <p:nvPr/>
          </p:nvSpPr>
          <p:spPr>
            <a:xfrm flipH="false" flipV="false" rot="0">
              <a:off x="0" y="0"/>
              <a:ext cx="22890164" cy="1024533"/>
            </a:xfrm>
            <a:custGeom>
              <a:avLst/>
              <a:gdLst/>
              <a:ahLst/>
              <a:cxnLst/>
              <a:rect r="r" b="b" t="t" l="l"/>
              <a:pathLst>
                <a:path h="1024533" w="22890164">
                  <a:moveTo>
                    <a:pt x="0" y="0"/>
                  </a:moveTo>
                  <a:lnTo>
                    <a:pt x="22890164" y="0"/>
                  </a:lnTo>
                  <a:lnTo>
                    <a:pt x="22890164" y="1024533"/>
                  </a:lnTo>
                  <a:lnTo>
                    <a:pt x="0" y="1024533"/>
                  </a:lnTo>
                  <a:close/>
                </a:path>
              </a:pathLst>
            </a:custGeom>
            <a:solidFill>
              <a:srgbClr val="000000">
                <a:alpha val="0"/>
              </a:srgbClr>
            </a:solidFill>
          </p:spPr>
        </p:sp>
        <p:sp>
          <p:nvSpPr>
            <p:cNvPr name="TextBox 25" id="25"/>
            <p:cNvSpPr txBox="true"/>
            <p:nvPr/>
          </p:nvSpPr>
          <p:spPr>
            <a:xfrm>
              <a:off x="0" y="-57150"/>
              <a:ext cx="22890163" cy="1081683"/>
            </a:xfrm>
            <a:prstGeom prst="rect">
              <a:avLst/>
            </a:prstGeom>
          </p:spPr>
          <p:txBody>
            <a:bodyPr anchor="t" rtlCol="false" tIns="0" lIns="0" bIns="0" rIns="0"/>
            <a:lstStyle/>
            <a:p>
              <a:pPr algn="l">
                <a:lnSpc>
                  <a:spcPts val="2000"/>
                </a:lnSpc>
              </a:pPr>
              <a:r>
                <a:rPr lang="en-US" sz="1249">
                  <a:solidFill>
                    <a:srgbClr val="454240"/>
                  </a:solidFill>
                  <a:latin typeface="DM Sans"/>
                  <a:ea typeface="DM Sans"/>
                  <a:cs typeface="DM Sans"/>
                  <a:sym typeface="DM Sans"/>
                </a:rPr>
                <a:t>Stage-wise diagnosis differences show that Stage 4 diagnoses are 15.55% higher than baseline, while Stage 2 and 3 are underrepresented. This matters because most patients present too late for curative treatment. The local solution would be to improve symptom awareness campaigns to encourage early medical visits. Late presentation may result from delayed symptom recognition, poor access to care, or cultural factors around health-seeking behavior.</a:t>
              </a:r>
            </a:p>
          </p:txBody>
        </p:sp>
      </p:grpSp>
      <p:sp>
        <p:nvSpPr>
          <p:cNvPr name="TextBox 26" id="26"/>
          <p:cNvSpPr txBox="true"/>
          <p:nvPr/>
        </p:nvSpPr>
        <p:spPr>
          <a:xfrm rot="0">
            <a:off x="288421" y="1673735"/>
            <a:ext cx="5498278" cy="6942473"/>
          </a:xfrm>
          <a:prstGeom prst="rect">
            <a:avLst/>
          </a:prstGeom>
        </p:spPr>
        <p:txBody>
          <a:bodyPr anchor="t" rtlCol="false" tIns="0" lIns="0" bIns="0" rIns="0">
            <a:spAutoFit/>
          </a:bodyPr>
          <a:lstStyle/>
          <a:p>
            <a:pPr algn="l">
              <a:lnSpc>
                <a:spcPts val="4605"/>
              </a:lnSpc>
              <a:spcBef>
                <a:spcPct val="0"/>
              </a:spcBef>
            </a:pPr>
            <a:r>
              <a:rPr lang="en-US" sz="2892">
                <a:solidFill>
                  <a:srgbClr val="000000"/>
                </a:solidFill>
                <a:latin typeface="DM Sans"/>
                <a:ea typeface="DM Sans"/>
                <a:cs typeface="DM Sans"/>
                <a:sym typeface="DM Sans"/>
              </a:rPr>
              <a:t>C</a:t>
            </a:r>
            <a:r>
              <a:rPr lang="en-US" sz="2892">
                <a:solidFill>
                  <a:srgbClr val="000000"/>
                </a:solidFill>
                <a:latin typeface="DM Sans"/>
                <a:ea typeface="DM Sans"/>
                <a:cs typeface="DM Sans"/>
                <a:sym typeface="DM Sans"/>
              </a:rPr>
              <a:t>ontrary to past data where lung cancer was viewed as a men's disease, gender differences in lung cancer is narrowing. Rising smoking rates among women and declining rates in men are closing the gender gap. This finding suggests the need to design gender-balanced prevention and education programs.</a:t>
            </a:r>
          </a:p>
          <a:p>
            <a:pPr algn="l">
              <a:lnSpc>
                <a:spcPts val="4607"/>
              </a:lnSpc>
              <a:spcBef>
                <a:spcPct val="0"/>
              </a:spcBef>
            </a:pPr>
          </a:p>
        </p:txBody>
      </p:sp>
      <p:sp>
        <p:nvSpPr>
          <p:cNvPr name="TextBox 27" id="27"/>
          <p:cNvSpPr txBox="true"/>
          <p:nvPr/>
        </p:nvSpPr>
        <p:spPr>
          <a:xfrm rot="0">
            <a:off x="11690024" y="1576823"/>
            <a:ext cx="6037788" cy="7038104"/>
          </a:xfrm>
          <a:prstGeom prst="rect">
            <a:avLst/>
          </a:prstGeom>
        </p:spPr>
        <p:txBody>
          <a:bodyPr anchor="t" rtlCol="false" tIns="0" lIns="0" bIns="0" rIns="0">
            <a:spAutoFit/>
          </a:bodyPr>
          <a:lstStyle/>
          <a:p>
            <a:pPr algn="l">
              <a:lnSpc>
                <a:spcPts val="3984"/>
              </a:lnSpc>
              <a:spcBef>
                <a:spcPct val="0"/>
              </a:spcBef>
            </a:pPr>
            <a:r>
              <a:rPr lang="en-US" sz="2502">
                <a:solidFill>
                  <a:srgbClr val="000000"/>
                </a:solidFill>
                <a:latin typeface="DM Sans"/>
                <a:ea typeface="DM Sans"/>
                <a:cs typeface="DM Sans"/>
                <a:sym typeface="DM Sans"/>
              </a:rPr>
              <a:t>Stage-wise diagnosis differences show that Stage 4 diagnoses are 15.55% higher than baseline, while Stage 2 and 3 are underrepresented. This matters because most patients present too late for curative treatment. The local solution w</a:t>
            </a:r>
            <a:r>
              <a:rPr lang="en-US" sz="2502">
                <a:solidFill>
                  <a:srgbClr val="000000"/>
                </a:solidFill>
                <a:latin typeface="DM Sans"/>
                <a:ea typeface="DM Sans"/>
                <a:cs typeface="DM Sans"/>
                <a:sym typeface="DM Sans"/>
              </a:rPr>
              <a:t>ould be to improve symptom awareness campaigns to encourage early medical visits. Late presentation may result from delayed symptom recognition, poor access to care, or cultural factors around health-seeking behavior.</a:t>
            </a:r>
          </a:p>
          <a:p>
            <a:pPr algn="l">
              <a:lnSpc>
                <a:spcPts val="3986"/>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0" y="0"/>
            <a:ext cx="6858000" cy="10287892"/>
          </a:xfrm>
          <a:custGeom>
            <a:avLst/>
            <a:gdLst/>
            <a:ahLst/>
            <a:cxnLst/>
            <a:rect r="r" b="b" t="t" l="l"/>
            <a:pathLst>
              <a:path h="10287892" w="6858000">
                <a:moveTo>
                  <a:pt x="0" y="0"/>
                </a:moveTo>
                <a:lnTo>
                  <a:pt x="6858000" y="0"/>
                </a:lnTo>
                <a:lnTo>
                  <a:pt x="6858000" y="10287892"/>
                </a:lnTo>
                <a:lnTo>
                  <a:pt x="0" y="10287892"/>
                </a:lnTo>
                <a:lnTo>
                  <a:pt x="0" y="0"/>
                </a:lnTo>
                <a:close/>
              </a:path>
            </a:pathLst>
          </a:custGeom>
          <a:blipFill>
            <a:blip r:embed="rId6"/>
            <a:stretch>
              <a:fillRect l="-4" t="0" r="-4" b="0"/>
            </a:stretch>
          </a:blipFill>
        </p:spPr>
      </p:sp>
      <p:grpSp>
        <p:nvGrpSpPr>
          <p:cNvPr name="Group 7" id="7"/>
          <p:cNvGrpSpPr/>
          <p:nvPr/>
        </p:nvGrpSpPr>
        <p:grpSpPr>
          <a:xfrm rot="0">
            <a:off x="7698135" y="660201"/>
            <a:ext cx="9749730" cy="1500485"/>
            <a:chOff x="0" y="0"/>
            <a:chExt cx="12999640" cy="2000647"/>
          </a:xfrm>
        </p:grpSpPr>
        <p:sp>
          <p:nvSpPr>
            <p:cNvPr name="Freeform 8" id="8"/>
            <p:cNvSpPr/>
            <p:nvPr/>
          </p:nvSpPr>
          <p:spPr>
            <a:xfrm flipH="false" flipV="false" rot="0">
              <a:off x="0" y="0"/>
              <a:ext cx="12999640" cy="2000647"/>
            </a:xfrm>
            <a:custGeom>
              <a:avLst/>
              <a:gdLst/>
              <a:ahLst/>
              <a:cxnLst/>
              <a:rect r="r" b="b" t="t" l="l"/>
              <a:pathLst>
                <a:path h="2000647" w="12999640">
                  <a:moveTo>
                    <a:pt x="0" y="0"/>
                  </a:moveTo>
                  <a:lnTo>
                    <a:pt x="12999640" y="0"/>
                  </a:lnTo>
                  <a:lnTo>
                    <a:pt x="12999640" y="2000647"/>
                  </a:lnTo>
                  <a:lnTo>
                    <a:pt x="0" y="2000647"/>
                  </a:lnTo>
                  <a:close/>
                </a:path>
              </a:pathLst>
            </a:custGeom>
            <a:solidFill>
              <a:srgbClr val="000000">
                <a:alpha val="0"/>
              </a:srgbClr>
            </a:solidFill>
          </p:spPr>
        </p:sp>
        <p:sp>
          <p:nvSpPr>
            <p:cNvPr name="TextBox 9" id="9"/>
            <p:cNvSpPr txBox="true"/>
            <p:nvPr/>
          </p:nvSpPr>
          <p:spPr>
            <a:xfrm>
              <a:off x="0" y="-19050"/>
              <a:ext cx="12999640" cy="2019697"/>
            </a:xfrm>
            <a:prstGeom prst="rect">
              <a:avLst/>
            </a:prstGeom>
          </p:spPr>
          <p:txBody>
            <a:bodyPr anchor="t" rtlCol="false" tIns="0" lIns="0" bIns="0" rIns="0"/>
            <a:lstStyle/>
            <a:p>
              <a:pPr algn="l">
                <a:lnSpc>
                  <a:spcPts val="5874"/>
                </a:lnSpc>
              </a:pPr>
              <a:r>
                <a:rPr lang="en-US" sz="4687">
                  <a:solidFill>
                    <a:srgbClr val="5C4E3D"/>
                  </a:solidFill>
                  <a:latin typeface="Libre Baskerville"/>
                  <a:ea typeface="Libre Baskerville"/>
                  <a:cs typeface="Libre Baskerville"/>
                  <a:sym typeface="Libre Baskerville"/>
                </a:rPr>
                <a:t>Smoking Status &amp; Age Group Analysis</a:t>
              </a:r>
            </a:p>
          </p:txBody>
        </p:sp>
      </p:grpSp>
      <p:sp>
        <p:nvSpPr>
          <p:cNvPr name="Freeform 10" id="10" descr="preencoded.png"/>
          <p:cNvSpPr/>
          <p:nvPr/>
        </p:nvSpPr>
        <p:spPr>
          <a:xfrm flipH="false" flipV="false" rot="0">
            <a:off x="7698135" y="2520702"/>
            <a:ext cx="1200299" cy="2151012"/>
          </a:xfrm>
          <a:custGeom>
            <a:avLst/>
            <a:gdLst/>
            <a:ahLst/>
            <a:cxnLst/>
            <a:rect r="r" b="b" t="t" l="l"/>
            <a:pathLst>
              <a:path h="2151012" w="1200299">
                <a:moveTo>
                  <a:pt x="0" y="0"/>
                </a:moveTo>
                <a:lnTo>
                  <a:pt x="1200299" y="0"/>
                </a:lnTo>
                <a:lnTo>
                  <a:pt x="1200299" y="2151013"/>
                </a:lnTo>
                <a:lnTo>
                  <a:pt x="0" y="2151013"/>
                </a:lnTo>
                <a:lnTo>
                  <a:pt x="0" y="0"/>
                </a:lnTo>
                <a:close/>
              </a:path>
            </a:pathLst>
          </a:custGeom>
          <a:blipFill>
            <a:blip r:embed="rId7"/>
            <a:stretch>
              <a:fillRect l="0" t="-44" r="0" b="-44"/>
            </a:stretch>
          </a:blipFill>
        </p:spPr>
      </p:sp>
      <p:grpSp>
        <p:nvGrpSpPr>
          <p:cNvPr name="Group 11" id="11"/>
          <p:cNvGrpSpPr/>
          <p:nvPr/>
        </p:nvGrpSpPr>
        <p:grpSpPr>
          <a:xfrm rot="0">
            <a:off x="9258449" y="2760761"/>
            <a:ext cx="4427487" cy="375047"/>
            <a:chOff x="0" y="0"/>
            <a:chExt cx="5903317" cy="500063"/>
          </a:xfrm>
        </p:grpSpPr>
        <p:sp>
          <p:nvSpPr>
            <p:cNvPr name="Freeform 12" id="12"/>
            <p:cNvSpPr/>
            <p:nvPr/>
          </p:nvSpPr>
          <p:spPr>
            <a:xfrm flipH="false" flipV="false" rot="0">
              <a:off x="0" y="0"/>
              <a:ext cx="5903317" cy="500063"/>
            </a:xfrm>
            <a:custGeom>
              <a:avLst/>
              <a:gdLst/>
              <a:ahLst/>
              <a:cxnLst/>
              <a:rect r="r" b="b" t="t" l="l"/>
              <a:pathLst>
                <a:path h="500063" w="5903317">
                  <a:moveTo>
                    <a:pt x="0" y="0"/>
                  </a:moveTo>
                  <a:lnTo>
                    <a:pt x="5903317" y="0"/>
                  </a:lnTo>
                  <a:lnTo>
                    <a:pt x="5903317" y="500063"/>
                  </a:lnTo>
                  <a:lnTo>
                    <a:pt x="0" y="500063"/>
                  </a:lnTo>
                  <a:close/>
                </a:path>
              </a:pathLst>
            </a:custGeom>
            <a:solidFill>
              <a:srgbClr val="000000">
                <a:alpha val="0"/>
              </a:srgbClr>
            </a:solidFill>
          </p:spPr>
        </p:sp>
        <p:sp>
          <p:nvSpPr>
            <p:cNvPr name="TextBox 13" id="13"/>
            <p:cNvSpPr txBox="true"/>
            <p:nvPr/>
          </p:nvSpPr>
          <p:spPr>
            <a:xfrm>
              <a:off x="0" y="-9525"/>
              <a:ext cx="5903317" cy="509588"/>
            </a:xfrm>
            <a:prstGeom prst="rect">
              <a:avLst/>
            </a:prstGeom>
          </p:spPr>
          <p:txBody>
            <a:bodyPr anchor="t" rtlCol="false" tIns="0" lIns="0" bIns="0" rIns="0"/>
            <a:lstStyle/>
            <a:p>
              <a:pPr algn="l">
                <a:lnSpc>
                  <a:spcPts val="2937"/>
                </a:lnSpc>
              </a:pPr>
              <a:r>
                <a:rPr lang="en-US" sz="2312">
                  <a:solidFill>
                    <a:srgbClr val="454240"/>
                  </a:solidFill>
                  <a:latin typeface="Libre Baskerville"/>
                  <a:ea typeface="Libre Baskerville"/>
                  <a:cs typeface="Libre Baskerville"/>
                  <a:sym typeface="Libre Baskerville"/>
                </a:rPr>
                <a:t>Diagnosis by Smoking Status</a:t>
              </a:r>
            </a:p>
          </p:txBody>
        </p:sp>
      </p:grpSp>
      <p:grpSp>
        <p:nvGrpSpPr>
          <p:cNvPr name="Group 14" id="14"/>
          <p:cNvGrpSpPr/>
          <p:nvPr/>
        </p:nvGrpSpPr>
        <p:grpSpPr>
          <a:xfrm rot="0">
            <a:off x="9258449" y="3279725"/>
            <a:ext cx="8189416" cy="1151930"/>
            <a:chOff x="0" y="0"/>
            <a:chExt cx="10919222" cy="1535907"/>
          </a:xfrm>
        </p:grpSpPr>
        <p:sp>
          <p:nvSpPr>
            <p:cNvPr name="Freeform 15" id="15"/>
            <p:cNvSpPr/>
            <p:nvPr/>
          </p:nvSpPr>
          <p:spPr>
            <a:xfrm flipH="false" flipV="false" rot="0">
              <a:off x="0" y="0"/>
              <a:ext cx="10919222" cy="1535907"/>
            </a:xfrm>
            <a:custGeom>
              <a:avLst/>
              <a:gdLst/>
              <a:ahLst/>
              <a:cxnLst/>
              <a:rect r="r" b="b" t="t" l="l"/>
              <a:pathLst>
                <a:path h="1535907" w="10919222">
                  <a:moveTo>
                    <a:pt x="0" y="0"/>
                  </a:moveTo>
                  <a:lnTo>
                    <a:pt x="10919222" y="0"/>
                  </a:lnTo>
                  <a:lnTo>
                    <a:pt x="10919222" y="1535907"/>
                  </a:lnTo>
                  <a:lnTo>
                    <a:pt x="0" y="1535907"/>
                  </a:lnTo>
                  <a:close/>
                </a:path>
              </a:pathLst>
            </a:custGeom>
            <a:solidFill>
              <a:srgbClr val="000000">
                <a:alpha val="0"/>
              </a:srgbClr>
            </a:solidFill>
          </p:spPr>
        </p:sp>
        <p:sp>
          <p:nvSpPr>
            <p:cNvPr name="TextBox 16" id="16"/>
            <p:cNvSpPr txBox="true"/>
            <p:nvPr/>
          </p:nvSpPr>
          <p:spPr>
            <a:xfrm>
              <a:off x="0" y="-76200"/>
              <a:ext cx="10919222" cy="1612107"/>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Smokers, although a smaller share of the population, account for the most diagnoses. Strong correlation between smoking and cancer risk justifies intensified anti-smoking efforts.</a:t>
              </a:r>
            </a:p>
          </p:txBody>
        </p:sp>
      </p:grpSp>
      <p:sp>
        <p:nvSpPr>
          <p:cNvPr name="Freeform 17" id="17" descr="preencoded.png"/>
          <p:cNvSpPr/>
          <p:nvPr/>
        </p:nvSpPr>
        <p:spPr>
          <a:xfrm flipH="false" flipV="false" rot="0">
            <a:off x="7698135" y="4671715"/>
            <a:ext cx="1200299" cy="1767036"/>
          </a:xfrm>
          <a:custGeom>
            <a:avLst/>
            <a:gdLst/>
            <a:ahLst/>
            <a:cxnLst/>
            <a:rect r="r" b="b" t="t" l="l"/>
            <a:pathLst>
              <a:path h="1767036" w="1200299">
                <a:moveTo>
                  <a:pt x="0" y="0"/>
                </a:moveTo>
                <a:lnTo>
                  <a:pt x="1200299" y="0"/>
                </a:lnTo>
                <a:lnTo>
                  <a:pt x="1200299" y="1767036"/>
                </a:lnTo>
                <a:lnTo>
                  <a:pt x="0" y="1767036"/>
                </a:lnTo>
                <a:lnTo>
                  <a:pt x="0" y="0"/>
                </a:lnTo>
                <a:close/>
              </a:path>
            </a:pathLst>
          </a:custGeom>
          <a:blipFill>
            <a:blip r:embed="rId8"/>
            <a:stretch>
              <a:fillRect l="0" t="-136" r="0" b="-136"/>
            </a:stretch>
          </a:blipFill>
        </p:spPr>
      </p:sp>
      <p:grpSp>
        <p:nvGrpSpPr>
          <p:cNvPr name="Group 18" id="18"/>
          <p:cNvGrpSpPr/>
          <p:nvPr/>
        </p:nvGrpSpPr>
        <p:grpSpPr>
          <a:xfrm rot="0">
            <a:off x="9258449" y="4911775"/>
            <a:ext cx="5340697" cy="375047"/>
            <a:chOff x="0" y="0"/>
            <a:chExt cx="7120930" cy="500063"/>
          </a:xfrm>
        </p:grpSpPr>
        <p:sp>
          <p:nvSpPr>
            <p:cNvPr name="Freeform 19" id="19"/>
            <p:cNvSpPr/>
            <p:nvPr/>
          </p:nvSpPr>
          <p:spPr>
            <a:xfrm flipH="false" flipV="false" rot="0">
              <a:off x="0" y="0"/>
              <a:ext cx="7120930" cy="500063"/>
            </a:xfrm>
            <a:custGeom>
              <a:avLst/>
              <a:gdLst/>
              <a:ahLst/>
              <a:cxnLst/>
              <a:rect r="r" b="b" t="t" l="l"/>
              <a:pathLst>
                <a:path h="500063" w="7120930">
                  <a:moveTo>
                    <a:pt x="0" y="0"/>
                  </a:moveTo>
                  <a:lnTo>
                    <a:pt x="7120930" y="0"/>
                  </a:lnTo>
                  <a:lnTo>
                    <a:pt x="7120930" y="500063"/>
                  </a:lnTo>
                  <a:lnTo>
                    <a:pt x="0" y="500063"/>
                  </a:lnTo>
                  <a:close/>
                </a:path>
              </a:pathLst>
            </a:custGeom>
            <a:solidFill>
              <a:srgbClr val="000000">
                <a:alpha val="0"/>
              </a:srgbClr>
            </a:solidFill>
          </p:spPr>
        </p:sp>
        <p:sp>
          <p:nvSpPr>
            <p:cNvPr name="TextBox 20" id="20"/>
            <p:cNvSpPr txBox="true"/>
            <p:nvPr/>
          </p:nvSpPr>
          <p:spPr>
            <a:xfrm>
              <a:off x="0" y="-9525"/>
              <a:ext cx="7120930" cy="509588"/>
            </a:xfrm>
            <a:prstGeom prst="rect">
              <a:avLst/>
            </a:prstGeom>
          </p:spPr>
          <p:txBody>
            <a:bodyPr anchor="t" rtlCol="false" tIns="0" lIns="0" bIns="0" rIns="0"/>
            <a:lstStyle/>
            <a:p>
              <a:pPr algn="l">
                <a:lnSpc>
                  <a:spcPts val="2937"/>
                </a:lnSpc>
              </a:pPr>
              <a:r>
                <a:rPr lang="en-US" sz="2312">
                  <a:solidFill>
                    <a:srgbClr val="454240"/>
                  </a:solidFill>
                  <a:latin typeface="Libre Baskerville"/>
                  <a:ea typeface="Libre Baskerville"/>
                  <a:cs typeface="Libre Baskerville"/>
                  <a:sym typeface="Libre Baskerville"/>
                </a:rPr>
                <a:t>Smoking Prevalence by Age Group</a:t>
              </a:r>
            </a:p>
          </p:txBody>
        </p:sp>
      </p:grpSp>
      <p:grpSp>
        <p:nvGrpSpPr>
          <p:cNvPr name="Group 21" id="21"/>
          <p:cNvGrpSpPr/>
          <p:nvPr/>
        </p:nvGrpSpPr>
        <p:grpSpPr>
          <a:xfrm rot="0">
            <a:off x="9258449" y="5430739"/>
            <a:ext cx="8189416" cy="767954"/>
            <a:chOff x="0" y="0"/>
            <a:chExt cx="10919222" cy="1023938"/>
          </a:xfrm>
        </p:grpSpPr>
        <p:sp>
          <p:nvSpPr>
            <p:cNvPr name="Freeform 22" id="22"/>
            <p:cNvSpPr/>
            <p:nvPr/>
          </p:nvSpPr>
          <p:spPr>
            <a:xfrm flipH="false" flipV="false" rot="0">
              <a:off x="0" y="0"/>
              <a:ext cx="10919222" cy="1023938"/>
            </a:xfrm>
            <a:custGeom>
              <a:avLst/>
              <a:gdLst/>
              <a:ahLst/>
              <a:cxnLst/>
              <a:rect r="r" b="b" t="t" l="l"/>
              <a:pathLst>
                <a:path h="1023938" w="10919222">
                  <a:moveTo>
                    <a:pt x="0" y="0"/>
                  </a:moveTo>
                  <a:lnTo>
                    <a:pt x="10919222" y="0"/>
                  </a:lnTo>
                  <a:lnTo>
                    <a:pt x="10919222" y="1023938"/>
                  </a:lnTo>
                  <a:lnTo>
                    <a:pt x="0" y="1023938"/>
                  </a:lnTo>
                  <a:close/>
                </a:path>
              </a:pathLst>
            </a:custGeom>
            <a:solidFill>
              <a:srgbClr val="000000">
                <a:alpha val="0"/>
              </a:srgbClr>
            </a:solidFill>
          </p:spPr>
        </p:sp>
        <p:sp>
          <p:nvSpPr>
            <p:cNvPr name="TextBox 23" id="23"/>
            <p:cNvSpPr txBox="true"/>
            <p:nvPr/>
          </p:nvSpPr>
          <p:spPr>
            <a:xfrm>
              <a:off x="0" y="-76200"/>
              <a:ext cx="10919222" cy="1100138"/>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Highest among 65–70, lowest in 85–90. Age-tailored interventions can reduce future lung cancer risk.</a:t>
              </a:r>
            </a:p>
          </p:txBody>
        </p:sp>
      </p:grpSp>
      <p:sp>
        <p:nvSpPr>
          <p:cNvPr name="Freeform 24" id="24" descr="preencoded.png"/>
          <p:cNvSpPr/>
          <p:nvPr/>
        </p:nvSpPr>
        <p:spPr>
          <a:xfrm flipH="false" flipV="false" rot="0">
            <a:off x="7698135" y="6438751"/>
            <a:ext cx="1200299" cy="2151012"/>
          </a:xfrm>
          <a:custGeom>
            <a:avLst/>
            <a:gdLst/>
            <a:ahLst/>
            <a:cxnLst/>
            <a:rect r="r" b="b" t="t" l="l"/>
            <a:pathLst>
              <a:path h="2151012" w="1200299">
                <a:moveTo>
                  <a:pt x="0" y="0"/>
                </a:moveTo>
                <a:lnTo>
                  <a:pt x="1200299" y="0"/>
                </a:lnTo>
                <a:lnTo>
                  <a:pt x="1200299" y="2151013"/>
                </a:lnTo>
                <a:lnTo>
                  <a:pt x="0" y="2151013"/>
                </a:lnTo>
                <a:lnTo>
                  <a:pt x="0" y="0"/>
                </a:lnTo>
                <a:close/>
              </a:path>
            </a:pathLst>
          </a:custGeom>
          <a:blipFill>
            <a:blip r:embed="rId9"/>
            <a:stretch>
              <a:fillRect l="0" t="-44" r="0" b="-44"/>
            </a:stretch>
          </a:blipFill>
        </p:spPr>
      </p:sp>
      <p:grpSp>
        <p:nvGrpSpPr>
          <p:cNvPr name="Group 25" id="25"/>
          <p:cNvGrpSpPr/>
          <p:nvPr/>
        </p:nvGrpSpPr>
        <p:grpSpPr>
          <a:xfrm rot="0">
            <a:off x="9258449" y="6678811"/>
            <a:ext cx="3000970" cy="375047"/>
            <a:chOff x="0" y="0"/>
            <a:chExt cx="4001293" cy="500063"/>
          </a:xfrm>
        </p:grpSpPr>
        <p:sp>
          <p:nvSpPr>
            <p:cNvPr name="Freeform 26" id="26"/>
            <p:cNvSpPr/>
            <p:nvPr/>
          </p:nvSpPr>
          <p:spPr>
            <a:xfrm flipH="false" flipV="false" rot="0">
              <a:off x="0" y="0"/>
              <a:ext cx="4001293" cy="500063"/>
            </a:xfrm>
            <a:custGeom>
              <a:avLst/>
              <a:gdLst/>
              <a:ahLst/>
              <a:cxnLst/>
              <a:rect r="r" b="b" t="t" l="l"/>
              <a:pathLst>
                <a:path h="500063" w="4001293">
                  <a:moveTo>
                    <a:pt x="0" y="0"/>
                  </a:moveTo>
                  <a:lnTo>
                    <a:pt x="4001293" y="0"/>
                  </a:lnTo>
                  <a:lnTo>
                    <a:pt x="4001293" y="500063"/>
                  </a:lnTo>
                  <a:lnTo>
                    <a:pt x="0" y="500063"/>
                  </a:lnTo>
                  <a:close/>
                </a:path>
              </a:pathLst>
            </a:custGeom>
            <a:solidFill>
              <a:srgbClr val="000000">
                <a:alpha val="0"/>
              </a:srgbClr>
            </a:solidFill>
          </p:spPr>
        </p:sp>
        <p:sp>
          <p:nvSpPr>
            <p:cNvPr name="TextBox 27" id="27"/>
            <p:cNvSpPr txBox="true"/>
            <p:nvPr/>
          </p:nvSpPr>
          <p:spPr>
            <a:xfrm>
              <a:off x="0" y="-9525"/>
              <a:ext cx="4001293" cy="509588"/>
            </a:xfrm>
            <a:prstGeom prst="rect">
              <a:avLst/>
            </a:prstGeom>
          </p:spPr>
          <p:txBody>
            <a:bodyPr anchor="t" rtlCol="false" tIns="0" lIns="0" bIns="0" rIns="0"/>
            <a:lstStyle/>
            <a:p>
              <a:pPr algn="l">
                <a:lnSpc>
                  <a:spcPts val="2937"/>
                </a:lnSpc>
              </a:pPr>
              <a:r>
                <a:rPr lang="en-US" sz="2312">
                  <a:solidFill>
                    <a:srgbClr val="454240"/>
                  </a:solidFill>
                  <a:latin typeface="Libre Baskerville"/>
                  <a:ea typeface="Libre Baskerville"/>
                  <a:cs typeface="Libre Baskerville"/>
                  <a:sym typeface="Libre Baskerville"/>
                </a:rPr>
                <a:t>Local Solutions</a:t>
              </a:r>
            </a:p>
          </p:txBody>
        </p:sp>
      </p:grpSp>
      <p:grpSp>
        <p:nvGrpSpPr>
          <p:cNvPr name="Group 28" id="28"/>
          <p:cNvGrpSpPr/>
          <p:nvPr/>
        </p:nvGrpSpPr>
        <p:grpSpPr>
          <a:xfrm rot="0">
            <a:off x="9258449" y="7197775"/>
            <a:ext cx="8189416" cy="1151930"/>
            <a:chOff x="0" y="0"/>
            <a:chExt cx="10919222" cy="1535907"/>
          </a:xfrm>
        </p:grpSpPr>
        <p:sp>
          <p:nvSpPr>
            <p:cNvPr name="Freeform 29" id="29"/>
            <p:cNvSpPr/>
            <p:nvPr/>
          </p:nvSpPr>
          <p:spPr>
            <a:xfrm flipH="false" flipV="false" rot="0">
              <a:off x="0" y="0"/>
              <a:ext cx="10919222" cy="1535907"/>
            </a:xfrm>
            <a:custGeom>
              <a:avLst/>
              <a:gdLst/>
              <a:ahLst/>
              <a:cxnLst/>
              <a:rect r="r" b="b" t="t" l="l"/>
              <a:pathLst>
                <a:path h="1535907" w="10919222">
                  <a:moveTo>
                    <a:pt x="0" y="0"/>
                  </a:moveTo>
                  <a:lnTo>
                    <a:pt x="10919222" y="0"/>
                  </a:lnTo>
                  <a:lnTo>
                    <a:pt x="10919222" y="1535907"/>
                  </a:lnTo>
                  <a:lnTo>
                    <a:pt x="0" y="1535907"/>
                  </a:lnTo>
                  <a:close/>
                </a:path>
              </a:pathLst>
            </a:custGeom>
            <a:solidFill>
              <a:srgbClr val="000000">
                <a:alpha val="0"/>
              </a:srgbClr>
            </a:solidFill>
          </p:spPr>
        </p:sp>
        <p:sp>
          <p:nvSpPr>
            <p:cNvPr name="TextBox 30" id="30"/>
            <p:cNvSpPr txBox="true"/>
            <p:nvPr/>
          </p:nvSpPr>
          <p:spPr>
            <a:xfrm>
              <a:off x="0" y="-76200"/>
              <a:ext cx="10919222" cy="1612107"/>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Enforce tobacco regulation laws and introduce cessation support in primary care. Run tobacco education and quitting programs for people aged 60–70.</a:t>
              </a:r>
            </a:p>
          </p:txBody>
        </p:sp>
      </p:grpSp>
      <p:grpSp>
        <p:nvGrpSpPr>
          <p:cNvPr name="Group 31" id="31"/>
          <p:cNvGrpSpPr/>
          <p:nvPr/>
        </p:nvGrpSpPr>
        <p:grpSpPr>
          <a:xfrm rot="0">
            <a:off x="7698135" y="8859739"/>
            <a:ext cx="9749730" cy="767954"/>
            <a:chOff x="0" y="0"/>
            <a:chExt cx="12999640" cy="1023938"/>
          </a:xfrm>
        </p:grpSpPr>
        <p:sp>
          <p:nvSpPr>
            <p:cNvPr name="Freeform 32" id="32"/>
            <p:cNvSpPr/>
            <p:nvPr/>
          </p:nvSpPr>
          <p:spPr>
            <a:xfrm flipH="false" flipV="false" rot="0">
              <a:off x="0" y="0"/>
              <a:ext cx="12999640" cy="1023938"/>
            </a:xfrm>
            <a:custGeom>
              <a:avLst/>
              <a:gdLst/>
              <a:ahLst/>
              <a:cxnLst/>
              <a:rect r="r" b="b" t="t" l="l"/>
              <a:pathLst>
                <a:path h="1023938" w="12999640">
                  <a:moveTo>
                    <a:pt x="0" y="0"/>
                  </a:moveTo>
                  <a:lnTo>
                    <a:pt x="12999640" y="0"/>
                  </a:lnTo>
                  <a:lnTo>
                    <a:pt x="12999640" y="1023938"/>
                  </a:lnTo>
                  <a:lnTo>
                    <a:pt x="0" y="1023938"/>
                  </a:lnTo>
                  <a:close/>
                </a:path>
              </a:pathLst>
            </a:custGeom>
            <a:solidFill>
              <a:srgbClr val="000000">
                <a:alpha val="0"/>
              </a:srgbClr>
            </a:solidFill>
          </p:spPr>
        </p:sp>
        <p:sp>
          <p:nvSpPr>
            <p:cNvPr name="TextBox 33" id="33"/>
            <p:cNvSpPr txBox="true"/>
            <p:nvPr/>
          </p:nvSpPr>
          <p:spPr>
            <a:xfrm>
              <a:off x="0" y="-76200"/>
              <a:ext cx="12999640" cy="1100138"/>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Smokers have 8–14× higher risk; even passive smoking raises risk by 30%. Smoking drops sharply in older age due to mortality, health complications, or voluntary quitting.</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6"/>
            <a:stretch>
              <a:fillRect l="0" t="0" r="0" b="0"/>
            </a:stretch>
          </a:blipFill>
        </p:spPr>
      </p:sp>
      <p:grpSp>
        <p:nvGrpSpPr>
          <p:cNvPr name="Group 7" id="7"/>
          <p:cNvGrpSpPr/>
          <p:nvPr/>
        </p:nvGrpSpPr>
        <p:grpSpPr>
          <a:xfrm rot="0">
            <a:off x="7611219" y="1157139"/>
            <a:ext cx="9296995" cy="672704"/>
            <a:chOff x="0" y="0"/>
            <a:chExt cx="12395993" cy="896938"/>
          </a:xfrm>
        </p:grpSpPr>
        <p:sp>
          <p:nvSpPr>
            <p:cNvPr name="Freeform 8" id="8"/>
            <p:cNvSpPr/>
            <p:nvPr/>
          </p:nvSpPr>
          <p:spPr>
            <a:xfrm flipH="false" flipV="false" rot="0">
              <a:off x="0" y="0"/>
              <a:ext cx="12395993" cy="896938"/>
            </a:xfrm>
            <a:custGeom>
              <a:avLst/>
              <a:gdLst/>
              <a:ahLst/>
              <a:cxnLst/>
              <a:rect r="r" b="b" t="t" l="l"/>
              <a:pathLst>
                <a:path h="896938" w="12395993">
                  <a:moveTo>
                    <a:pt x="0" y="0"/>
                  </a:moveTo>
                  <a:lnTo>
                    <a:pt x="12395993" y="0"/>
                  </a:lnTo>
                  <a:lnTo>
                    <a:pt x="12395993" y="896938"/>
                  </a:lnTo>
                  <a:lnTo>
                    <a:pt x="0" y="896938"/>
                  </a:lnTo>
                  <a:close/>
                </a:path>
              </a:pathLst>
            </a:custGeom>
            <a:solidFill>
              <a:srgbClr val="000000">
                <a:alpha val="0"/>
              </a:srgbClr>
            </a:solidFill>
          </p:spPr>
        </p:sp>
        <p:sp>
          <p:nvSpPr>
            <p:cNvPr name="TextBox 9" id="9"/>
            <p:cNvSpPr txBox="true"/>
            <p:nvPr/>
          </p:nvSpPr>
          <p:spPr>
            <a:xfrm>
              <a:off x="0" y="-19050"/>
              <a:ext cx="12395993" cy="915988"/>
            </a:xfrm>
            <a:prstGeom prst="rect">
              <a:avLst/>
            </a:prstGeom>
          </p:spPr>
          <p:txBody>
            <a:bodyPr anchor="t" rtlCol="false" tIns="0" lIns="0" bIns="0" rIns="0"/>
            <a:lstStyle/>
            <a:p>
              <a:pPr algn="l">
                <a:lnSpc>
                  <a:spcPts val="5250"/>
                </a:lnSpc>
              </a:pPr>
              <a:r>
                <a:rPr lang="en-US" sz="4187">
                  <a:solidFill>
                    <a:srgbClr val="5C4E3D"/>
                  </a:solidFill>
                  <a:latin typeface="Libre Baskerville"/>
                  <a:ea typeface="Libre Baskerville"/>
                  <a:cs typeface="Libre Baskerville"/>
                  <a:sym typeface="Libre Baskerville"/>
                </a:rPr>
                <a:t>Treatment Differences by Gender</a:t>
              </a:r>
            </a:p>
          </p:txBody>
        </p:sp>
      </p:grpSp>
      <p:grpSp>
        <p:nvGrpSpPr>
          <p:cNvPr name="Group 10" id="10"/>
          <p:cNvGrpSpPr/>
          <p:nvPr/>
        </p:nvGrpSpPr>
        <p:grpSpPr>
          <a:xfrm rot="0">
            <a:off x="7606456" y="2147887"/>
            <a:ext cx="4863704" cy="3269456"/>
            <a:chOff x="0" y="0"/>
            <a:chExt cx="6484938" cy="4359275"/>
          </a:xfrm>
        </p:grpSpPr>
        <p:sp>
          <p:nvSpPr>
            <p:cNvPr name="Freeform 11" id="11"/>
            <p:cNvSpPr/>
            <p:nvPr/>
          </p:nvSpPr>
          <p:spPr>
            <a:xfrm flipH="false" flipV="false" rot="0">
              <a:off x="6350" y="6350"/>
              <a:ext cx="6472301" cy="4346575"/>
            </a:xfrm>
            <a:custGeom>
              <a:avLst/>
              <a:gdLst/>
              <a:ahLst/>
              <a:cxnLst/>
              <a:rect r="r" b="b" t="t" l="l"/>
              <a:pathLst>
                <a:path h="4346575" w="6472301">
                  <a:moveTo>
                    <a:pt x="0" y="120523"/>
                  </a:moveTo>
                  <a:cubicBezTo>
                    <a:pt x="0" y="53975"/>
                    <a:pt x="53975" y="0"/>
                    <a:pt x="120650" y="0"/>
                  </a:cubicBezTo>
                  <a:lnTo>
                    <a:pt x="6351651" y="0"/>
                  </a:lnTo>
                  <a:cubicBezTo>
                    <a:pt x="6418326" y="0"/>
                    <a:pt x="6472301" y="53975"/>
                    <a:pt x="6472301" y="120523"/>
                  </a:cubicBezTo>
                  <a:lnTo>
                    <a:pt x="6472301" y="4226052"/>
                  </a:lnTo>
                  <a:cubicBezTo>
                    <a:pt x="6472301" y="4292600"/>
                    <a:pt x="6418326" y="4346575"/>
                    <a:pt x="6351651" y="4346575"/>
                  </a:cubicBezTo>
                  <a:lnTo>
                    <a:pt x="120650" y="4346575"/>
                  </a:lnTo>
                  <a:cubicBezTo>
                    <a:pt x="53975" y="4346575"/>
                    <a:pt x="0" y="4292600"/>
                    <a:pt x="0" y="4226052"/>
                  </a:cubicBezTo>
                  <a:close/>
                </a:path>
              </a:pathLst>
            </a:custGeom>
            <a:solidFill>
              <a:srgbClr val="F7EDD4"/>
            </a:solidFill>
          </p:spPr>
        </p:sp>
        <p:sp>
          <p:nvSpPr>
            <p:cNvPr name="Freeform 12" id="12"/>
            <p:cNvSpPr/>
            <p:nvPr/>
          </p:nvSpPr>
          <p:spPr>
            <a:xfrm flipH="false" flipV="false" rot="0">
              <a:off x="0" y="0"/>
              <a:ext cx="6485001" cy="4359275"/>
            </a:xfrm>
            <a:custGeom>
              <a:avLst/>
              <a:gdLst/>
              <a:ahLst/>
              <a:cxnLst/>
              <a:rect r="r" b="b" t="t" l="l"/>
              <a:pathLst>
                <a:path h="4359275" w="6485001">
                  <a:moveTo>
                    <a:pt x="0" y="126873"/>
                  </a:moveTo>
                  <a:cubicBezTo>
                    <a:pt x="0" y="56769"/>
                    <a:pt x="56896" y="0"/>
                    <a:pt x="127000" y="0"/>
                  </a:cubicBezTo>
                  <a:lnTo>
                    <a:pt x="6358001" y="0"/>
                  </a:lnTo>
                  <a:lnTo>
                    <a:pt x="6358001" y="6350"/>
                  </a:lnTo>
                  <a:lnTo>
                    <a:pt x="6358001" y="0"/>
                  </a:lnTo>
                  <a:cubicBezTo>
                    <a:pt x="6428105" y="0"/>
                    <a:pt x="6485001" y="56769"/>
                    <a:pt x="6485001" y="126873"/>
                  </a:cubicBezTo>
                  <a:lnTo>
                    <a:pt x="6478651" y="126873"/>
                  </a:lnTo>
                  <a:lnTo>
                    <a:pt x="6485001" y="126873"/>
                  </a:lnTo>
                  <a:lnTo>
                    <a:pt x="6485001" y="4232402"/>
                  </a:lnTo>
                  <a:lnTo>
                    <a:pt x="6478651" y="4232402"/>
                  </a:lnTo>
                  <a:lnTo>
                    <a:pt x="6485001" y="4232402"/>
                  </a:lnTo>
                  <a:cubicBezTo>
                    <a:pt x="6485001" y="4302506"/>
                    <a:pt x="6428105" y="4359275"/>
                    <a:pt x="6358001" y="4359275"/>
                  </a:cubicBezTo>
                  <a:lnTo>
                    <a:pt x="6358001" y="4352925"/>
                  </a:lnTo>
                  <a:lnTo>
                    <a:pt x="6358001" y="4359275"/>
                  </a:lnTo>
                  <a:lnTo>
                    <a:pt x="127000" y="4359275"/>
                  </a:lnTo>
                  <a:lnTo>
                    <a:pt x="127000" y="4352925"/>
                  </a:lnTo>
                  <a:lnTo>
                    <a:pt x="127000" y="4359275"/>
                  </a:lnTo>
                  <a:cubicBezTo>
                    <a:pt x="56896" y="4359275"/>
                    <a:pt x="0" y="4302506"/>
                    <a:pt x="0" y="4232402"/>
                  </a:cubicBezTo>
                  <a:lnTo>
                    <a:pt x="0" y="126873"/>
                  </a:lnTo>
                  <a:lnTo>
                    <a:pt x="6350" y="126873"/>
                  </a:lnTo>
                  <a:lnTo>
                    <a:pt x="0" y="126873"/>
                  </a:lnTo>
                  <a:moveTo>
                    <a:pt x="12700" y="126873"/>
                  </a:moveTo>
                  <a:lnTo>
                    <a:pt x="12700" y="4232402"/>
                  </a:lnTo>
                  <a:lnTo>
                    <a:pt x="6350" y="4232402"/>
                  </a:lnTo>
                  <a:lnTo>
                    <a:pt x="12700" y="4232402"/>
                  </a:lnTo>
                  <a:cubicBezTo>
                    <a:pt x="12700" y="4295394"/>
                    <a:pt x="63881" y="4346575"/>
                    <a:pt x="127000" y="4346575"/>
                  </a:cubicBezTo>
                  <a:lnTo>
                    <a:pt x="6358001" y="4346575"/>
                  </a:lnTo>
                  <a:cubicBezTo>
                    <a:pt x="6421120" y="4346575"/>
                    <a:pt x="6472301" y="4295394"/>
                    <a:pt x="6472301" y="4232402"/>
                  </a:cubicBezTo>
                  <a:lnTo>
                    <a:pt x="6472301" y="126873"/>
                  </a:lnTo>
                  <a:cubicBezTo>
                    <a:pt x="6472301" y="63881"/>
                    <a:pt x="6421120" y="12700"/>
                    <a:pt x="6358001" y="12700"/>
                  </a:cubicBezTo>
                  <a:lnTo>
                    <a:pt x="127000" y="12700"/>
                  </a:lnTo>
                  <a:lnTo>
                    <a:pt x="127000" y="6350"/>
                  </a:lnTo>
                  <a:lnTo>
                    <a:pt x="127000" y="12700"/>
                  </a:lnTo>
                  <a:cubicBezTo>
                    <a:pt x="63881" y="12700"/>
                    <a:pt x="12700" y="63881"/>
                    <a:pt x="12700" y="126873"/>
                  </a:cubicBezTo>
                  <a:close/>
                </a:path>
              </a:pathLst>
            </a:custGeom>
            <a:solidFill>
              <a:srgbClr val="DDD3BA"/>
            </a:solidFill>
          </p:spPr>
        </p:sp>
      </p:grpSp>
      <p:grpSp>
        <p:nvGrpSpPr>
          <p:cNvPr name="Group 13" id="13"/>
          <p:cNvGrpSpPr/>
          <p:nvPr/>
        </p:nvGrpSpPr>
        <p:grpSpPr>
          <a:xfrm rot="0">
            <a:off x="7835950" y="2377380"/>
            <a:ext cx="3522612" cy="336351"/>
            <a:chOff x="0" y="0"/>
            <a:chExt cx="4696817" cy="448468"/>
          </a:xfrm>
        </p:grpSpPr>
        <p:sp>
          <p:nvSpPr>
            <p:cNvPr name="Freeform 14" id="14"/>
            <p:cNvSpPr/>
            <p:nvPr/>
          </p:nvSpPr>
          <p:spPr>
            <a:xfrm flipH="false" flipV="false" rot="0">
              <a:off x="0" y="0"/>
              <a:ext cx="4696817" cy="448468"/>
            </a:xfrm>
            <a:custGeom>
              <a:avLst/>
              <a:gdLst/>
              <a:ahLst/>
              <a:cxnLst/>
              <a:rect r="r" b="b" t="t" l="l"/>
              <a:pathLst>
                <a:path h="448468" w="4696817">
                  <a:moveTo>
                    <a:pt x="0" y="0"/>
                  </a:moveTo>
                  <a:lnTo>
                    <a:pt x="4696817" y="0"/>
                  </a:lnTo>
                  <a:lnTo>
                    <a:pt x="4696817" y="448468"/>
                  </a:lnTo>
                  <a:lnTo>
                    <a:pt x="0" y="448468"/>
                  </a:lnTo>
                  <a:close/>
                </a:path>
              </a:pathLst>
            </a:custGeom>
            <a:solidFill>
              <a:srgbClr val="000000">
                <a:alpha val="0"/>
              </a:srgbClr>
            </a:solidFill>
          </p:spPr>
        </p:sp>
        <p:sp>
          <p:nvSpPr>
            <p:cNvPr name="TextBox 15" id="15"/>
            <p:cNvSpPr txBox="true"/>
            <p:nvPr/>
          </p:nvSpPr>
          <p:spPr>
            <a:xfrm>
              <a:off x="0" y="-9525"/>
              <a:ext cx="4696817" cy="457993"/>
            </a:xfrm>
            <a:prstGeom prst="rect">
              <a:avLst/>
            </a:prstGeom>
          </p:spPr>
          <p:txBody>
            <a:bodyPr anchor="t" rtlCol="false" tIns="0" lIns="0" bIns="0" rIns="0"/>
            <a:lstStyle/>
            <a:p>
              <a:pPr algn="l">
                <a:lnSpc>
                  <a:spcPts val="2625"/>
                </a:lnSpc>
              </a:pPr>
              <a:r>
                <a:rPr lang="en-US" sz="2062">
                  <a:solidFill>
                    <a:srgbClr val="454240"/>
                  </a:solidFill>
                  <a:latin typeface="Libre Baskerville"/>
                  <a:ea typeface="Libre Baskerville"/>
                  <a:cs typeface="Libre Baskerville"/>
                  <a:sym typeface="Libre Baskerville"/>
                </a:rPr>
                <a:t>Men's Treatment Patterns</a:t>
              </a:r>
            </a:p>
          </p:txBody>
        </p:sp>
      </p:grpSp>
      <p:grpSp>
        <p:nvGrpSpPr>
          <p:cNvPr name="Group 16" id="16"/>
          <p:cNvGrpSpPr/>
          <p:nvPr/>
        </p:nvGrpSpPr>
        <p:grpSpPr>
          <a:xfrm rot="0">
            <a:off x="7835950" y="2842766"/>
            <a:ext cx="4404718" cy="688479"/>
            <a:chOff x="0" y="0"/>
            <a:chExt cx="5872957" cy="917972"/>
          </a:xfrm>
        </p:grpSpPr>
        <p:sp>
          <p:nvSpPr>
            <p:cNvPr name="Freeform 17" id="17"/>
            <p:cNvSpPr/>
            <p:nvPr/>
          </p:nvSpPr>
          <p:spPr>
            <a:xfrm flipH="false" flipV="false" rot="0">
              <a:off x="0" y="0"/>
              <a:ext cx="5872957" cy="917972"/>
            </a:xfrm>
            <a:custGeom>
              <a:avLst/>
              <a:gdLst/>
              <a:ahLst/>
              <a:cxnLst/>
              <a:rect r="r" b="b" t="t" l="l"/>
              <a:pathLst>
                <a:path h="917972" w="5872957">
                  <a:moveTo>
                    <a:pt x="0" y="0"/>
                  </a:moveTo>
                  <a:lnTo>
                    <a:pt x="5872957" y="0"/>
                  </a:lnTo>
                  <a:lnTo>
                    <a:pt x="5872957" y="917972"/>
                  </a:lnTo>
                  <a:lnTo>
                    <a:pt x="0" y="917972"/>
                  </a:lnTo>
                  <a:close/>
                </a:path>
              </a:pathLst>
            </a:custGeom>
            <a:solidFill>
              <a:srgbClr val="000000">
                <a:alpha val="0"/>
              </a:srgbClr>
            </a:solidFill>
          </p:spPr>
        </p:sp>
        <p:sp>
          <p:nvSpPr>
            <p:cNvPr name="TextBox 18" id="18"/>
            <p:cNvSpPr txBox="true"/>
            <p:nvPr/>
          </p:nvSpPr>
          <p:spPr>
            <a:xfrm>
              <a:off x="0" y="-57150"/>
              <a:ext cx="5872957" cy="975122"/>
            </a:xfrm>
            <a:prstGeom prst="rect">
              <a:avLst/>
            </a:prstGeom>
          </p:spPr>
          <p:txBody>
            <a:bodyPr anchor="t" rtlCol="false" tIns="0" lIns="0" bIns="0" rIns="0"/>
            <a:lstStyle/>
            <a:p>
              <a:pPr algn="l">
                <a:lnSpc>
                  <a:spcPts val="2687"/>
                </a:lnSpc>
              </a:pPr>
              <a:r>
                <a:rPr lang="en-US" sz="1687">
                  <a:solidFill>
                    <a:srgbClr val="454240"/>
                  </a:solidFill>
                  <a:latin typeface="DM Sans"/>
                  <a:ea typeface="DM Sans"/>
                  <a:cs typeface="DM Sans"/>
                  <a:sym typeface="DM Sans"/>
                </a:rPr>
                <a:t>Men more often receive surgery as a primary treatment option for lung cancer.</a:t>
              </a:r>
            </a:p>
          </p:txBody>
        </p:sp>
      </p:grpSp>
      <p:grpSp>
        <p:nvGrpSpPr>
          <p:cNvPr name="Group 19" id="19"/>
          <p:cNvGrpSpPr/>
          <p:nvPr/>
        </p:nvGrpSpPr>
        <p:grpSpPr>
          <a:xfrm rot="0">
            <a:off x="7835950" y="3660279"/>
            <a:ext cx="4404718" cy="344240"/>
            <a:chOff x="0" y="0"/>
            <a:chExt cx="5872957" cy="458987"/>
          </a:xfrm>
        </p:grpSpPr>
        <p:sp>
          <p:nvSpPr>
            <p:cNvPr name="Freeform 20" id="20"/>
            <p:cNvSpPr/>
            <p:nvPr/>
          </p:nvSpPr>
          <p:spPr>
            <a:xfrm flipH="false" flipV="false" rot="0">
              <a:off x="0" y="0"/>
              <a:ext cx="5872957" cy="458987"/>
            </a:xfrm>
            <a:custGeom>
              <a:avLst/>
              <a:gdLst/>
              <a:ahLst/>
              <a:cxnLst/>
              <a:rect r="r" b="b" t="t" l="l"/>
              <a:pathLst>
                <a:path h="458987" w="5872957">
                  <a:moveTo>
                    <a:pt x="0" y="0"/>
                  </a:moveTo>
                  <a:lnTo>
                    <a:pt x="5872957" y="0"/>
                  </a:lnTo>
                  <a:lnTo>
                    <a:pt x="5872957" y="458987"/>
                  </a:lnTo>
                  <a:lnTo>
                    <a:pt x="0" y="458987"/>
                  </a:lnTo>
                  <a:close/>
                </a:path>
              </a:pathLst>
            </a:custGeom>
            <a:solidFill>
              <a:srgbClr val="000000">
                <a:alpha val="0"/>
              </a:srgbClr>
            </a:solidFill>
          </p:spPr>
        </p:sp>
        <p:sp>
          <p:nvSpPr>
            <p:cNvPr name="TextBox 21" id="21"/>
            <p:cNvSpPr txBox="true"/>
            <p:nvPr/>
          </p:nvSpPr>
          <p:spPr>
            <a:xfrm>
              <a:off x="0" y="-57150"/>
              <a:ext cx="5872957"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Higher rates of surgical intervention</a:t>
              </a:r>
            </a:p>
          </p:txBody>
        </p:sp>
      </p:grpSp>
      <p:grpSp>
        <p:nvGrpSpPr>
          <p:cNvPr name="Group 22" id="22"/>
          <p:cNvGrpSpPr/>
          <p:nvPr/>
        </p:nvGrpSpPr>
        <p:grpSpPr>
          <a:xfrm rot="0">
            <a:off x="7835950" y="4079825"/>
            <a:ext cx="4404718" cy="344240"/>
            <a:chOff x="0" y="0"/>
            <a:chExt cx="5872957" cy="458987"/>
          </a:xfrm>
        </p:grpSpPr>
        <p:sp>
          <p:nvSpPr>
            <p:cNvPr name="Freeform 23" id="23"/>
            <p:cNvSpPr/>
            <p:nvPr/>
          </p:nvSpPr>
          <p:spPr>
            <a:xfrm flipH="false" flipV="false" rot="0">
              <a:off x="0" y="0"/>
              <a:ext cx="5872957" cy="458987"/>
            </a:xfrm>
            <a:custGeom>
              <a:avLst/>
              <a:gdLst/>
              <a:ahLst/>
              <a:cxnLst/>
              <a:rect r="r" b="b" t="t" l="l"/>
              <a:pathLst>
                <a:path h="458987" w="5872957">
                  <a:moveTo>
                    <a:pt x="0" y="0"/>
                  </a:moveTo>
                  <a:lnTo>
                    <a:pt x="5872957" y="0"/>
                  </a:lnTo>
                  <a:lnTo>
                    <a:pt x="5872957" y="458987"/>
                  </a:lnTo>
                  <a:lnTo>
                    <a:pt x="0" y="458987"/>
                  </a:lnTo>
                  <a:close/>
                </a:path>
              </a:pathLst>
            </a:custGeom>
            <a:solidFill>
              <a:srgbClr val="000000">
                <a:alpha val="0"/>
              </a:srgbClr>
            </a:solidFill>
          </p:spPr>
        </p:sp>
        <p:sp>
          <p:nvSpPr>
            <p:cNvPr name="TextBox 24" id="24"/>
            <p:cNvSpPr txBox="true"/>
            <p:nvPr/>
          </p:nvSpPr>
          <p:spPr>
            <a:xfrm>
              <a:off x="0" y="-57150"/>
              <a:ext cx="5872957"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Different comorbidity profiles</a:t>
              </a:r>
            </a:p>
          </p:txBody>
        </p:sp>
      </p:grpSp>
      <p:grpSp>
        <p:nvGrpSpPr>
          <p:cNvPr name="Group 25" id="25"/>
          <p:cNvGrpSpPr/>
          <p:nvPr/>
        </p:nvGrpSpPr>
        <p:grpSpPr>
          <a:xfrm rot="0">
            <a:off x="7835950" y="4499371"/>
            <a:ext cx="4404718" cy="688479"/>
            <a:chOff x="0" y="0"/>
            <a:chExt cx="5872957" cy="917972"/>
          </a:xfrm>
        </p:grpSpPr>
        <p:sp>
          <p:nvSpPr>
            <p:cNvPr name="Freeform 26" id="26"/>
            <p:cNvSpPr/>
            <p:nvPr/>
          </p:nvSpPr>
          <p:spPr>
            <a:xfrm flipH="false" flipV="false" rot="0">
              <a:off x="0" y="0"/>
              <a:ext cx="5872957" cy="917972"/>
            </a:xfrm>
            <a:custGeom>
              <a:avLst/>
              <a:gdLst/>
              <a:ahLst/>
              <a:cxnLst/>
              <a:rect r="r" b="b" t="t" l="l"/>
              <a:pathLst>
                <a:path h="917972" w="5872957">
                  <a:moveTo>
                    <a:pt x="0" y="0"/>
                  </a:moveTo>
                  <a:lnTo>
                    <a:pt x="5872957" y="0"/>
                  </a:lnTo>
                  <a:lnTo>
                    <a:pt x="5872957" y="917972"/>
                  </a:lnTo>
                  <a:lnTo>
                    <a:pt x="0" y="917972"/>
                  </a:lnTo>
                  <a:close/>
                </a:path>
              </a:pathLst>
            </a:custGeom>
            <a:solidFill>
              <a:srgbClr val="000000">
                <a:alpha val="0"/>
              </a:srgbClr>
            </a:solidFill>
          </p:spPr>
        </p:sp>
        <p:sp>
          <p:nvSpPr>
            <p:cNvPr name="TextBox 27" id="27"/>
            <p:cNvSpPr txBox="true"/>
            <p:nvPr/>
          </p:nvSpPr>
          <p:spPr>
            <a:xfrm>
              <a:off x="0" y="-57150"/>
              <a:ext cx="5872957" cy="975122"/>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Potentially different tumor characteristics</a:t>
              </a:r>
            </a:p>
          </p:txBody>
        </p:sp>
      </p:grpSp>
      <p:grpSp>
        <p:nvGrpSpPr>
          <p:cNvPr name="Group 28" id="28"/>
          <p:cNvGrpSpPr/>
          <p:nvPr/>
        </p:nvGrpSpPr>
        <p:grpSpPr>
          <a:xfrm rot="0">
            <a:off x="12675840" y="2147887"/>
            <a:ext cx="4863704" cy="3269456"/>
            <a:chOff x="0" y="0"/>
            <a:chExt cx="6484938" cy="4359275"/>
          </a:xfrm>
        </p:grpSpPr>
        <p:sp>
          <p:nvSpPr>
            <p:cNvPr name="Freeform 29" id="29"/>
            <p:cNvSpPr/>
            <p:nvPr/>
          </p:nvSpPr>
          <p:spPr>
            <a:xfrm flipH="false" flipV="false" rot="0">
              <a:off x="6350" y="6350"/>
              <a:ext cx="6472301" cy="4346575"/>
            </a:xfrm>
            <a:custGeom>
              <a:avLst/>
              <a:gdLst/>
              <a:ahLst/>
              <a:cxnLst/>
              <a:rect r="r" b="b" t="t" l="l"/>
              <a:pathLst>
                <a:path h="4346575" w="6472301">
                  <a:moveTo>
                    <a:pt x="0" y="120523"/>
                  </a:moveTo>
                  <a:cubicBezTo>
                    <a:pt x="0" y="53975"/>
                    <a:pt x="53975" y="0"/>
                    <a:pt x="120650" y="0"/>
                  </a:cubicBezTo>
                  <a:lnTo>
                    <a:pt x="6351651" y="0"/>
                  </a:lnTo>
                  <a:cubicBezTo>
                    <a:pt x="6418326" y="0"/>
                    <a:pt x="6472301" y="53975"/>
                    <a:pt x="6472301" y="120523"/>
                  </a:cubicBezTo>
                  <a:lnTo>
                    <a:pt x="6472301" y="4226052"/>
                  </a:lnTo>
                  <a:cubicBezTo>
                    <a:pt x="6472301" y="4292600"/>
                    <a:pt x="6418326" y="4346575"/>
                    <a:pt x="6351651" y="4346575"/>
                  </a:cubicBezTo>
                  <a:lnTo>
                    <a:pt x="120650" y="4346575"/>
                  </a:lnTo>
                  <a:cubicBezTo>
                    <a:pt x="53975" y="4346575"/>
                    <a:pt x="0" y="4292600"/>
                    <a:pt x="0" y="4226052"/>
                  </a:cubicBezTo>
                  <a:close/>
                </a:path>
              </a:pathLst>
            </a:custGeom>
            <a:solidFill>
              <a:srgbClr val="F7EDD4"/>
            </a:solidFill>
          </p:spPr>
        </p:sp>
        <p:sp>
          <p:nvSpPr>
            <p:cNvPr name="Freeform 30" id="30"/>
            <p:cNvSpPr/>
            <p:nvPr/>
          </p:nvSpPr>
          <p:spPr>
            <a:xfrm flipH="false" flipV="false" rot="0">
              <a:off x="0" y="0"/>
              <a:ext cx="6485001" cy="4359275"/>
            </a:xfrm>
            <a:custGeom>
              <a:avLst/>
              <a:gdLst/>
              <a:ahLst/>
              <a:cxnLst/>
              <a:rect r="r" b="b" t="t" l="l"/>
              <a:pathLst>
                <a:path h="4359275" w="6485001">
                  <a:moveTo>
                    <a:pt x="0" y="126873"/>
                  </a:moveTo>
                  <a:cubicBezTo>
                    <a:pt x="0" y="56769"/>
                    <a:pt x="56896" y="0"/>
                    <a:pt x="127000" y="0"/>
                  </a:cubicBezTo>
                  <a:lnTo>
                    <a:pt x="6358001" y="0"/>
                  </a:lnTo>
                  <a:lnTo>
                    <a:pt x="6358001" y="6350"/>
                  </a:lnTo>
                  <a:lnTo>
                    <a:pt x="6358001" y="0"/>
                  </a:lnTo>
                  <a:cubicBezTo>
                    <a:pt x="6428105" y="0"/>
                    <a:pt x="6485001" y="56769"/>
                    <a:pt x="6485001" y="126873"/>
                  </a:cubicBezTo>
                  <a:lnTo>
                    <a:pt x="6478651" y="126873"/>
                  </a:lnTo>
                  <a:lnTo>
                    <a:pt x="6485001" y="126873"/>
                  </a:lnTo>
                  <a:lnTo>
                    <a:pt x="6485001" y="4232402"/>
                  </a:lnTo>
                  <a:lnTo>
                    <a:pt x="6478651" y="4232402"/>
                  </a:lnTo>
                  <a:lnTo>
                    <a:pt x="6485001" y="4232402"/>
                  </a:lnTo>
                  <a:cubicBezTo>
                    <a:pt x="6485001" y="4302506"/>
                    <a:pt x="6428105" y="4359275"/>
                    <a:pt x="6358001" y="4359275"/>
                  </a:cubicBezTo>
                  <a:lnTo>
                    <a:pt x="6358001" y="4352925"/>
                  </a:lnTo>
                  <a:lnTo>
                    <a:pt x="6358001" y="4359275"/>
                  </a:lnTo>
                  <a:lnTo>
                    <a:pt x="127000" y="4359275"/>
                  </a:lnTo>
                  <a:lnTo>
                    <a:pt x="127000" y="4352925"/>
                  </a:lnTo>
                  <a:lnTo>
                    <a:pt x="127000" y="4359275"/>
                  </a:lnTo>
                  <a:cubicBezTo>
                    <a:pt x="56896" y="4359275"/>
                    <a:pt x="0" y="4302506"/>
                    <a:pt x="0" y="4232402"/>
                  </a:cubicBezTo>
                  <a:lnTo>
                    <a:pt x="0" y="126873"/>
                  </a:lnTo>
                  <a:lnTo>
                    <a:pt x="6350" y="126873"/>
                  </a:lnTo>
                  <a:lnTo>
                    <a:pt x="0" y="126873"/>
                  </a:lnTo>
                  <a:moveTo>
                    <a:pt x="12700" y="126873"/>
                  </a:moveTo>
                  <a:lnTo>
                    <a:pt x="12700" y="4232402"/>
                  </a:lnTo>
                  <a:lnTo>
                    <a:pt x="6350" y="4232402"/>
                  </a:lnTo>
                  <a:lnTo>
                    <a:pt x="12700" y="4232402"/>
                  </a:lnTo>
                  <a:cubicBezTo>
                    <a:pt x="12700" y="4295394"/>
                    <a:pt x="63881" y="4346575"/>
                    <a:pt x="127000" y="4346575"/>
                  </a:cubicBezTo>
                  <a:lnTo>
                    <a:pt x="6358001" y="4346575"/>
                  </a:lnTo>
                  <a:cubicBezTo>
                    <a:pt x="6421120" y="4346575"/>
                    <a:pt x="6472301" y="4295394"/>
                    <a:pt x="6472301" y="4232402"/>
                  </a:cubicBezTo>
                  <a:lnTo>
                    <a:pt x="6472301" y="126873"/>
                  </a:lnTo>
                  <a:cubicBezTo>
                    <a:pt x="6472301" y="63881"/>
                    <a:pt x="6421120" y="12700"/>
                    <a:pt x="6358001" y="12700"/>
                  </a:cubicBezTo>
                  <a:lnTo>
                    <a:pt x="127000" y="12700"/>
                  </a:lnTo>
                  <a:lnTo>
                    <a:pt x="127000" y="6350"/>
                  </a:lnTo>
                  <a:lnTo>
                    <a:pt x="127000" y="12700"/>
                  </a:lnTo>
                  <a:cubicBezTo>
                    <a:pt x="63881" y="12700"/>
                    <a:pt x="12700" y="63881"/>
                    <a:pt x="12700" y="126873"/>
                  </a:cubicBezTo>
                  <a:close/>
                </a:path>
              </a:pathLst>
            </a:custGeom>
            <a:solidFill>
              <a:srgbClr val="DDD3BA"/>
            </a:solidFill>
          </p:spPr>
        </p:sp>
      </p:grpSp>
      <p:grpSp>
        <p:nvGrpSpPr>
          <p:cNvPr name="Group 31" id="31"/>
          <p:cNvGrpSpPr/>
          <p:nvPr/>
        </p:nvGrpSpPr>
        <p:grpSpPr>
          <a:xfrm rot="0">
            <a:off x="12905334" y="2377380"/>
            <a:ext cx="3995589" cy="336351"/>
            <a:chOff x="0" y="0"/>
            <a:chExt cx="5327452" cy="448468"/>
          </a:xfrm>
        </p:grpSpPr>
        <p:sp>
          <p:nvSpPr>
            <p:cNvPr name="Freeform 32" id="32"/>
            <p:cNvSpPr/>
            <p:nvPr/>
          </p:nvSpPr>
          <p:spPr>
            <a:xfrm flipH="false" flipV="false" rot="0">
              <a:off x="0" y="0"/>
              <a:ext cx="5327452" cy="448468"/>
            </a:xfrm>
            <a:custGeom>
              <a:avLst/>
              <a:gdLst/>
              <a:ahLst/>
              <a:cxnLst/>
              <a:rect r="r" b="b" t="t" l="l"/>
              <a:pathLst>
                <a:path h="448468" w="5327452">
                  <a:moveTo>
                    <a:pt x="0" y="0"/>
                  </a:moveTo>
                  <a:lnTo>
                    <a:pt x="5327452" y="0"/>
                  </a:lnTo>
                  <a:lnTo>
                    <a:pt x="5327452" y="448468"/>
                  </a:lnTo>
                  <a:lnTo>
                    <a:pt x="0" y="448468"/>
                  </a:lnTo>
                  <a:close/>
                </a:path>
              </a:pathLst>
            </a:custGeom>
            <a:solidFill>
              <a:srgbClr val="000000">
                <a:alpha val="0"/>
              </a:srgbClr>
            </a:solidFill>
          </p:spPr>
        </p:sp>
        <p:sp>
          <p:nvSpPr>
            <p:cNvPr name="TextBox 33" id="33"/>
            <p:cNvSpPr txBox="true"/>
            <p:nvPr/>
          </p:nvSpPr>
          <p:spPr>
            <a:xfrm>
              <a:off x="0" y="-9525"/>
              <a:ext cx="5327452" cy="457993"/>
            </a:xfrm>
            <a:prstGeom prst="rect">
              <a:avLst/>
            </a:prstGeom>
          </p:spPr>
          <p:txBody>
            <a:bodyPr anchor="t" rtlCol="false" tIns="0" lIns="0" bIns="0" rIns="0"/>
            <a:lstStyle/>
            <a:p>
              <a:pPr algn="l">
                <a:lnSpc>
                  <a:spcPts val="2625"/>
                </a:lnSpc>
              </a:pPr>
              <a:r>
                <a:rPr lang="en-US" sz="2062">
                  <a:solidFill>
                    <a:srgbClr val="454240"/>
                  </a:solidFill>
                  <a:latin typeface="Libre Baskerville"/>
                  <a:ea typeface="Libre Baskerville"/>
                  <a:cs typeface="Libre Baskerville"/>
                  <a:sym typeface="Libre Baskerville"/>
                </a:rPr>
                <a:t>Women's Treatment Patterns</a:t>
              </a:r>
            </a:p>
          </p:txBody>
        </p:sp>
      </p:grpSp>
      <p:grpSp>
        <p:nvGrpSpPr>
          <p:cNvPr name="Group 34" id="34"/>
          <p:cNvGrpSpPr/>
          <p:nvPr/>
        </p:nvGrpSpPr>
        <p:grpSpPr>
          <a:xfrm rot="0">
            <a:off x="12905334" y="2842766"/>
            <a:ext cx="4404717" cy="688479"/>
            <a:chOff x="0" y="0"/>
            <a:chExt cx="5872957" cy="917972"/>
          </a:xfrm>
        </p:grpSpPr>
        <p:sp>
          <p:nvSpPr>
            <p:cNvPr name="Freeform 35" id="35"/>
            <p:cNvSpPr/>
            <p:nvPr/>
          </p:nvSpPr>
          <p:spPr>
            <a:xfrm flipH="false" flipV="false" rot="0">
              <a:off x="0" y="0"/>
              <a:ext cx="5872957" cy="917972"/>
            </a:xfrm>
            <a:custGeom>
              <a:avLst/>
              <a:gdLst/>
              <a:ahLst/>
              <a:cxnLst/>
              <a:rect r="r" b="b" t="t" l="l"/>
              <a:pathLst>
                <a:path h="917972" w="5872957">
                  <a:moveTo>
                    <a:pt x="0" y="0"/>
                  </a:moveTo>
                  <a:lnTo>
                    <a:pt x="5872957" y="0"/>
                  </a:lnTo>
                  <a:lnTo>
                    <a:pt x="5872957" y="917972"/>
                  </a:lnTo>
                  <a:lnTo>
                    <a:pt x="0" y="917972"/>
                  </a:lnTo>
                  <a:close/>
                </a:path>
              </a:pathLst>
            </a:custGeom>
            <a:solidFill>
              <a:srgbClr val="000000">
                <a:alpha val="0"/>
              </a:srgbClr>
            </a:solidFill>
          </p:spPr>
        </p:sp>
        <p:sp>
          <p:nvSpPr>
            <p:cNvPr name="TextBox 36" id="36"/>
            <p:cNvSpPr txBox="true"/>
            <p:nvPr/>
          </p:nvSpPr>
          <p:spPr>
            <a:xfrm>
              <a:off x="0" y="-57150"/>
              <a:ext cx="5872957" cy="975122"/>
            </a:xfrm>
            <a:prstGeom prst="rect">
              <a:avLst/>
            </a:prstGeom>
          </p:spPr>
          <p:txBody>
            <a:bodyPr anchor="t" rtlCol="false" tIns="0" lIns="0" bIns="0" rIns="0"/>
            <a:lstStyle/>
            <a:p>
              <a:pPr algn="l">
                <a:lnSpc>
                  <a:spcPts val="2687"/>
                </a:lnSpc>
              </a:pPr>
              <a:r>
                <a:rPr lang="en-US" sz="1687">
                  <a:solidFill>
                    <a:srgbClr val="454240"/>
                  </a:solidFill>
                  <a:latin typeface="DM Sans"/>
                  <a:ea typeface="DM Sans"/>
                  <a:cs typeface="DM Sans"/>
                  <a:sym typeface="DM Sans"/>
                </a:rPr>
                <a:t>Women receive radiotherapy more frequently than men.</a:t>
              </a:r>
            </a:p>
          </p:txBody>
        </p:sp>
      </p:grpSp>
      <p:grpSp>
        <p:nvGrpSpPr>
          <p:cNvPr name="Group 37" id="37"/>
          <p:cNvGrpSpPr/>
          <p:nvPr/>
        </p:nvGrpSpPr>
        <p:grpSpPr>
          <a:xfrm rot="0">
            <a:off x="12905334" y="3660279"/>
            <a:ext cx="4404717" cy="344240"/>
            <a:chOff x="0" y="0"/>
            <a:chExt cx="5872957" cy="458987"/>
          </a:xfrm>
        </p:grpSpPr>
        <p:sp>
          <p:nvSpPr>
            <p:cNvPr name="Freeform 38" id="38"/>
            <p:cNvSpPr/>
            <p:nvPr/>
          </p:nvSpPr>
          <p:spPr>
            <a:xfrm flipH="false" flipV="false" rot="0">
              <a:off x="0" y="0"/>
              <a:ext cx="5872957" cy="458987"/>
            </a:xfrm>
            <a:custGeom>
              <a:avLst/>
              <a:gdLst/>
              <a:ahLst/>
              <a:cxnLst/>
              <a:rect r="r" b="b" t="t" l="l"/>
              <a:pathLst>
                <a:path h="458987" w="5872957">
                  <a:moveTo>
                    <a:pt x="0" y="0"/>
                  </a:moveTo>
                  <a:lnTo>
                    <a:pt x="5872957" y="0"/>
                  </a:lnTo>
                  <a:lnTo>
                    <a:pt x="5872957" y="458987"/>
                  </a:lnTo>
                  <a:lnTo>
                    <a:pt x="0" y="458987"/>
                  </a:lnTo>
                  <a:close/>
                </a:path>
              </a:pathLst>
            </a:custGeom>
            <a:solidFill>
              <a:srgbClr val="000000">
                <a:alpha val="0"/>
              </a:srgbClr>
            </a:solidFill>
          </p:spPr>
        </p:sp>
        <p:sp>
          <p:nvSpPr>
            <p:cNvPr name="TextBox 39" id="39"/>
            <p:cNvSpPr txBox="true"/>
            <p:nvPr/>
          </p:nvSpPr>
          <p:spPr>
            <a:xfrm>
              <a:off x="0" y="-57150"/>
              <a:ext cx="5872957"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Higher rates of radiation therapy</a:t>
              </a:r>
            </a:p>
          </p:txBody>
        </p:sp>
      </p:grpSp>
      <p:grpSp>
        <p:nvGrpSpPr>
          <p:cNvPr name="Group 40" id="40"/>
          <p:cNvGrpSpPr/>
          <p:nvPr/>
        </p:nvGrpSpPr>
        <p:grpSpPr>
          <a:xfrm rot="0">
            <a:off x="12905334" y="4079825"/>
            <a:ext cx="4404717" cy="344240"/>
            <a:chOff x="0" y="0"/>
            <a:chExt cx="5872957" cy="458987"/>
          </a:xfrm>
        </p:grpSpPr>
        <p:sp>
          <p:nvSpPr>
            <p:cNvPr name="Freeform 41" id="41"/>
            <p:cNvSpPr/>
            <p:nvPr/>
          </p:nvSpPr>
          <p:spPr>
            <a:xfrm flipH="false" flipV="false" rot="0">
              <a:off x="0" y="0"/>
              <a:ext cx="5872957" cy="458987"/>
            </a:xfrm>
            <a:custGeom>
              <a:avLst/>
              <a:gdLst/>
              <a:ahLst/>
              <a:cxnLst/>
              <a:rect r="r" b="b" t="t" l="l"/>
              <a:pathLst>
                <a:path h="458987" w="5872957">
                  <a:moveTo>
                    <a:pt x="0" y="0"/>
                  </a:moveTo>
                  <a:lnTo>
                    <a:pt x="5872957" y="0"/>
                  </a:lnTo>
                  <a:lnTo>
                    <a:pt x="5872957" y="458987"/>
                  </a:lnTo>
                  <a:lnTo>
                    <a:pt x="0" y="458987"/>
                  </a:lnTo>
                  <a:close/>
                </a:path>
              </a:pathLst>
            </a:custGeom>
            <a:solidFill>
              <a:srgbClr val="000000">
                <a:alpha val="0"/>
              </a:srgbClr>
            </a:solidFill>
          </p:spPr>
        </p:sp>
        <p:sp>
          <p:nvSpPr>
            <p:cNvPr name="TextBox 42" id="42"/>
            <p:cNvSpPr txBox="true"/>
            <p:nvPr/>
          </p:nvSpPr>
          <p:spPr>
            <a:xfrm>
              <a:off x="0" y="-57150"/>
              <a:ext cx="5872957"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Potentially different tumor subtypes</a:t>
              </a:r>
            </a:p>
          </p:txBody>
        </p:sp>
      </p:grpSp>
      <p:grpSp>
        <p:nvGrpSpPr>
          <p:cNvPr name="Group 43" id="43"/>
          <p:cNvGrpSpPr/>
          <p:nvPr/>
        </p:nvGrpSpPr>
        <p:grpSpPr>
          <a:xfrm rot="0">
            <a:off x="12905334" y="4499371"/>
            <a:ext cx="4404717" cy="344240"/>
            <a:chOff x="0" y="0"/>
            <a:chExt cx="5872957" cy="458987"/>
          </a:xfrm>
        </p:grpSpPr>
        <p:sp>
          <p:nvSpPr>
            <p:cNvPr name="Freeform 44" id="44"/>
            <p:cNvSpPr/>
            <p:nvPr/>
          </p:nvSpPr>
          <p:spPr>
            <a:xfrm flipH="false" flipV="false" rot="0">
              <a:off x="0" y="0"/>
              <a:ext cx="5872957" cy="458987"/>
            </a:xfrm>
            <a:custGeom>
              <a:avLst/>
              <a:gdLst/>
              <a:ahLst/>
              <a:cxnLst/>
              <a:rect r="r" b="b" t="t" l="l"/>
              <a:pathLst>
                <a:path h="458987" w="5872957">
                  <a:moveTo>
                    <a:pt x="0" y="0"/>
                  </a:moveTo>
                  <a:lnTo>
                    <a:pt x="5872957" y="0"/>
                  </a:lnTo>
                  <a:lnTo>
                    <a:pt x="5872957" y="458987"/>
                  </a:lnTo>
                  <a:lnTo>
                    <a:pt x="0" y="458987"/>
                  </a:lnTo>
                  <a:close/>
                </a:path>
              </a:pathLst>
            </a:custGeom>
            <a:solidFill>
              <a:srgbClr val="000000">
                <a:alpha val="0"/>
              </a:srgbClr>
            </a:solidFill>
          </p:spPr>
        </p:sp>
        <p:sp>
          <p:nvSpPr>
            <p:cNvPr name="TextBox 45" id="45"/>
            <p:cNvSpPr txBox="true"/>
            <p:nvPr/>
          </p:nvSpPr>
          <p:spPr>
            <a:xfrm>
              <a:off x="0" y="-57150"/>
              <a:ext cx="5872957"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Different presentation patterns</a:t>
              </a:r>
            </a:p>
          </p:txBody>
        </p:sp>
      </p:grpSp>
      <p:grpSp>
        <p:nvGrpSpPr>
          <p:cNvPr name="Group 46" id="46"/>
          <p:cNvGrpSpPr/>
          <p:nvPr/>
        </p:nvGrpSpPr>
        <p:grpSpPr>
          <a:xfrm rot="0">
            <a:off x="7606456" y="5623024"/>
            <a:ext cx="9933086" cy="2580977"/>
            <a:chOff x="0" y="0"/>
            <a:chExt cx="13244115" cy="3441303"/>
          </a:xfrm>
        </p:grpSpPr>
        <p:sp>
          <p:nvSpPr>
            <p:cNvPr name="Freeform 47" id="47"/>
            <p:cNvSpPr/>
            <p:nvPr/>
          </p:nvSpPr>
          <p:spPr>
            <a:xfrm flipH="false" flipV="false" rot="0">
              <a:off x="6350" y="6350"/>
              <a:ext cx="13231495" cy="3428619"/>
            </a:xfrm>
            <a:custGeom>
              <a:avLst/>
              <a:gdLst/>
              <a:ahLst/>
              <a:cxnLst/>
              <a:rect r="r" b="b" t="t" l="l"/>
              <a:pathLst>
                <a:path h="3428619" w="13231495">
                  <a:moveTo>
                    <a:pt x="0" y="120523"/>
                  </a:moveTo>
                  <a:cubicBezTo>
                    <a:pt x="0" y="53975"/>
                    <a:pt x="54102" y="0"/>
                    <a:pt x="120904" y="0"/>
                  </a:cubicBezTo>
                  <a:lnTo>
                    <a:pt x="13110590" y="0"/>
                  </a:lnTo>
                  <a:cubicBezTo>
                    <a:pt x="13177393" y="0"/>
                    <a:pt x="13231495" y="53975"/>
                    <a:pt x="13231495" y="120523"/>
                  </a:cubicBezTo>
                  <a:lnTo>
                    <a:pt x="13231495" y="3308096"/>
                  </a:lnTo>
                  <a:cubicBezTo>
                    <a:pt x="13231495" y="3374644"/>
                    <a:pt x="13177393" y="3428619"/>
                    <a:pt x="13110590" y="3428619"/>
                  </a:cubicBezTo>
                  <a:lnTo>
                    <a:pt x="120904" y="3428619"/>
                  </a:lnTo>
                  <a:cubicBezTo>
                    <a:pt x="54102" y="3428619"/>
                    <a:pt x="0" y="3374644"/>
                    <a:pt x="0" y="3308096"/>
                  </a:cubicBezTo>
                  <a:close/>
                </a:path>
              </a:pathLst>
            </a:custGeom>
            <a:solidFill>
              <a:srgbClr val="F7EDD4"/>
            </a:solidFill>
          </p:spPr>
        </p:sp>
        <p:sp>
          <p:nvSpPr>
            <p:cNvPr name="Freeform 48" id="48"/>
            <p:cNvSpPr/>
            <p:nvPr/>
          </p:nvSpPr>
          <p:spPr>
            <a:xfrm flipH="false" flipV="false" rot="0">
              <a:off x="0" y="0"/>
              <a:ext cx="13244195" cy="3441319"/>
            </a:xfrm>
            <a:custGeom>
              <a:avLst/>
              <a:gdLst/>
              <a:ahLst/>
              <a:cxnLst/>
              <a:rect r="r" b="b" t="t" l="l"/>
              <a:pathLst>
                <a:path h="3441319" w="13244195">
                  <a:moveTo>
                    <a:pt x="0" y="126873"/>
                  </a:moveTo>
                  <a:cubicBezTo>
                    <a:pt x="0" y="56769"/>
                    <a:pt x="57023" y="0"/>
                    <a:pt x="127254" y="0"/>
                  </a:cubicBezTo>
                  <a:lnTo>
                    <a:pt x="13116940" y="0"/>
                  </a:lnTo>
                  <a:lnTo>
                    <a:pt x="13116940" y="6350"/>
                  </a:lnTo>
                  <a:lnTo>
                    <a:pt x="13116940" y="0"/>
                  </a:lnTo>
                  <a:cubicBezTo>
                    <a:pt x="13187172" y="0"/>
                    <a:pt x="13244195" y="56769"/>
                    <a:pt x="13244195" y="126873"/>
                  </a:cubicBezTo>
                  <a:lnTo>
                    <a:pt x="13237845" y="126873"/>
                  </a:lnTo>
                  <a:lnTo>
                    <a:pt x="13244195" y="126873"/>
                  </a:lnTo>
                  <a:lnTo>
                    <a:pt x="13244195" y="3314446"/>
                  </a:lnTo>
                  <a:lnTo>
                    <a:pt x="13237845" y="3314446"/>
                  </a:lnTo>
                  <a:lnTo>
                    <a:pt x="13244195" y="3314446"/>
                  </a:lnTo>
                  <a:cubicBezTo>
                    <a:pt x="13244195" y="3384550"/>
                    <a:pt x="13187172" y="3441319"/>
                    <a:pt x="13116940" y="3441319"/>
                  </a:cubicBezTo>
                  <a:lnTo>
                    <a:pt x="13116940" y="3434969"/>
                  </a:lnTo>
                  <a:lnTo>
                    <a:pt x="13116940" y="3441319"/>
                  </a:lnTo>
                  <a:lnTo>
                    <a:pt x="127254" y="3441319"/>
                  </a:lnTo>
                  <a:lnTo>
                    <a:pt x="127254" y="3434969"/>
                  </a:lnTo>
                  <a:lnTo>
                    <a:pt x="127254" y="3441319"/>
                  </a:lnTo>
                  <a:cubicBezTo>
                    <a:pt x="57023" y="3441319"/>
                    <a:pt x="0" y="3384550"/>
                    <a:pt x="0" y="3314446"/>
                  </a:cubicBezTo>
                  <a:lnTo>
                    <a:pt x="0" y="126873"/>
                  </a:lnTo>
                  <a:lnTo>
                    <a:pt x="6350" y="126873"/>
                  </a:lnTo>
                  <a:lnTo>
                    <a:pt x="0" y="126873"/>
                  </a:lnTo>
                  <a:moveTo>
                    <a:pt x="12700" y="126873"/>
                  </a:moveTo>
                  <a:lnTo>
                    <a:pt x="12700" y="3314446"/>
                  </a:lnTo>
                  <a:lnTo>
                    <a:pt x="6350" y="3314446"/>
                  </a:lnTo>
                  <a:lnTo>
                    <a:pt x="12700" y="3314446"/>
                  </a:lnTo>
                  <a:cubicBezTo>
                    <a:pt x="12700" y="3377438"/>
                    <a:pt x="64008" y="3428619"/>
                    <a:pt x="127254" y="3428619"/>
                  </a:cubicBezTo>
                  <a:lnTo>
                    <a:pt x="13116940" y="3428619"/>
                  </a:lnTo>
                  <a:cubicBezTo>
                    <a:pt x="13180186" y="3428619"/>
                    <a:pt x="13231495" y="3377438"/>
                    <a:pt x="13231495" y="3314446"/>
                  </a:cubicBezTo>
                  <a:lnTo>
                    <a:pt x="13231495" y="126873"/>
                  </a:lnTo>
                  <a:cubicBezTo>
                    <a:pt x="13231495" y="63881"/>
                    <a:pt x="13180186" y="12700"/>
                    <a:pt x="13116940" y="12700"/>
                  </a:cubicBezTo>
                  <a:lnTo>
                    <a:pt x="127254" y="12700"/>
                  </a:lnTo>
                  <a:lnTo>
                    <a:pt x="127254" y="6350"/>
                  </a:lnTo>
                  <a:lnTo>
                    <a:pt x="127254" y="12700"/>
                  </a:lnTo>
                  <a:cubicBezTo>
                    <a:pt x="64008" y="12700"/>
                    <a:pt x="12700" y="63881"/>
                    <a:pt x="12700" y="126873"/>
                  </a:cubicBezTo>
                  <a:close/>
                </a:path>
              </a:pathLst>
            </a:custGeom>
            <a:solidFill>
              <a:srgbClr val="DDD3BA"/>
            </a:solidFill>
          </p:spPr>
        </p:sp>
      </p:grpSp>
      <p:grpSp>
        <p:nvGrpSpPr>
          <p:cNvPr name="Group 49" id="49"/>
          <p:cNvGrpSpPr/>
          <p:nvPr/>
        </p:nvGrpSpPr>
        <p:grpSpPr>
          <a:xfrm rot="0">
            <a:off x="7835950" y="5852517"/>
            <a:ext cx="2690366" cy="336351"/>
            <a:chOff x="0" y="0"/>
            <a:chExt cx="3587155" cy="448468"/>
          </a:xfrm>
        </p:grpSpPr>
        <p:sp>
          <p:nvSpPr>
            <p:cNvPr name="Freeform 50" id="50"/>
            <p:cNvSpPr/>
            <p:nvPr/>
          </p:nvSpPr>
          <p:spPr>
            <a:xfrm flipH="false" flipV="false" rot="0">
              <a:off x="0" y="0"/>
              <a:ext cx="3587155" cy="448468"/>
            </a:xfrm>
            <a:custGeom>
              <a:avLst/>
              <a:gdLst/>
              <a:ahLst/>
              <a:cxnLst/>
              <a:rect r="r" b="b" t="t" l="l"/>
              <a:pathLst>
                <a:path h="448468" w="3587155">
                  <a:moveTo>
                    <a:pt x="0" y="0"/>
                  </a:moveTo>
                  <a:lnTo>
                    <a:pt x="3587155" y="0"/>
                  </a:lnTo>
                  <a:lnTo>
                    <a:pt x="3587155" y="448468"/>
                  </a:lnTo>
                  <a:lnTo>
                    <a:pt x="0" y="448468"/>
                  </a:lnTo>
                  <a:close/>
                </a:path>
              </a:pathLst>
            </a:custGeom>
            <a:solidFill>
              <a:srgbClr val="000000">
                <a:alpha val="0"/>
              </a:srgbClr>
            </a:solidFill>
          </p:spPr>
        </p:sp>
        <p:sp>
          <p:nvSpPr>
            <p:cNvPr name="TextBox 51" id="51"/>
            <p:cNvSpPr txBox="true"/>
            <p:nvPr/>
          </p:nvSpPr>
          <p:spPr>
            <a:xfrm>
              <a:off x="0" y="-9525"/>
              <a:ext cx="3587155" cy="457993"/>
            </a:xfrm>
            <a:prstGeom prst="rect">
              <a:avLst/>
            </a:prstGeom>
          </p:spPr>
          <p:txBody>
            <a:bodyPr anchor="t" rtlCol="false" tIns="0" lIns="0" bIns="0" rIns="0"/>
            <a:lstStyle/>
            <a:p>
              <a:pPr algn="l">
                <a:lnSpc>
                  <a:spcPts val="2625"/>
                </a:lnSpc>
              </a:pPr>
              <a:r>
                <a:rPr lang="en-US" sz="2062">
                  <a:solidFill>
                    <a:srgbClr val="454240"/>
                  </a:solidFill>
                  <a:latin typeface="Libre Baskerville"/>
                  <a:ea typeface="Libre Baskerville"/>
                  <a:cs typeface="Libre Baskerville"/>
                  <a:sym typeface="Libre Baskerville"/>
                </a:rPr>
                <a:t>Local Solution</a:t>
              </a:r>
            </a:p>
          </p:txBody>
        </p:sp>
      </p:grpSp>
      <p:grpSp>
        <p:nvGrpSpPr>
          <p:cNvPr name="Group 52" id="52"/>
          <p:cNvGrpSpPr/>
          <p:nvPr/>
        </p:nvGrpSpPr>
        <p:grpSpPr>
          <a:xfrm rot="0">
            <a:off x="7835950" y="6317902"/>
            <a:ext cx="9474101" cy="344240"/>
            <a:chOff x="0" y="0"/>
            <a:chExt cx="12632135" cy="458987"/>
          </a:xfrm>
        </p:grpSpPr>
        <p:sp>
          <p:nvSpPr>
            <p:cNvPr name="Freeform 53" id="53"/>
            <p:cNvSpPr/>
            <p:nvPr/>
          </p:nvSpPr>
          <p:spPr>
            <a:xfrm flipH="false" flipV="false" rot="0">
              <a:off x="0" y="0"/>
              <a:ext cx="12632135" cy="458987"/>
            </a:xfrm>
            <a:custGeom>
              <a:avLst/>
              <a:gdLst/>
              <a:ahLst/>
              <a:cxnLst/>
              <a:rect r="r" b="b" t="t" l="l"/>
              <a:pathLst>
                <a:path h="458987" w="12632135">
                  <a:moveTo>
                    <a:pt x="0" y="0"/>
                  </a:moveTo>
                  <a:lnTo>
                    <a:pt x="12632135" y="0"/>
                  </a:lnTo>
                  <a:lnTo>
                    <a:pt x="12632135" y="458987"/>
                  </a:lnTo>
                  <a:lnTo>
                    <a:pt x="0" y="458987"/>
                  </a:lnTo>
                  <a:close/>
                </a:path>
              </a:pathLst>
            </a:custGeom>
            <a:solidFill>
              <a:srgbClr val="000000">
                <a:alpha val="0"/>
              </a:srgbClr>
            </a:solidFill>
          </p:spPr>
        </p:sp>
        <p:sp>
          <p:nvSpPr>
            <p:cNvPr name="TextBox 54" id="54"/>
            <p:cNvSpPr txBox="true"/>
            <p:nvPr/>
          </p:nvSpPr>
          <p:spPr>
            <a:xfrm>
              <a:off x="0" y="-57150"/>
              <a:ext cx="12632135" cy="516137"/>
            </a:xfrm>
            <a:prstGeom prst="rect">
              <a:avLst/>
            </a:prstGeom>
          </p:spPr>
          <p:txBody>
            <a:bodyPr anchor="t" rtlCol="false" tIns="0" lIns="0" bIns="0" rIns="0"/>
            <a:lstStyle/>
            <a:p>
              <a:pPr algn="l">
                <a:lnSpc>
                  <a:spcPts val="2687"/>
                </a:lnSpc>
              </a:pPr>
              <a:r>
                <a:rPr lang="en-US" sz="1687">
                  <a:solidFill>
                    <a:srgbClr val="454240"/>
                  </a:solidFill>
                  <a:latin typeface="DM Sans"/>
                  <a:ea typeface="DM Sans"/>
                  <a:cs typeface="DM Sans"/>
                  <a:sym typeface="DM Sans"/>
                </a:rPr>
                <a:t>Promote equitable access to surgery and diagnostics for both genders.</a:t>
              </a:r>
            </a:p>
          </p:txBody>
        </p:sp>
      </p:grpSp>
      <p:grpSp>
        <p:nvGrpSpPr>
          <p:cNvPr name="Group 55" id="55"/>
          <p:cNvGrpSpPr/>
          <p:nvPr/>
        </p:nvGrpSpPr>
        <p:grpSpPr>
          <a:xfrm rot="0">
            <a:off x="7835950" y="6791176"/>
            <a:ext cx="9474101" cy="344240"/>
            <a:chOff x="0" y="0"/>
            <a:chExt cx="12632135" cy="458987"/>
          </a:xfrm>
        </p:grpSpPr>
        <p:sp>
          <p:nvSpPr>
            <p:cNvPr name="Freeform 56" id="56"/>
            <p:cNvSpPr/>
            <p:nvPr/>
          </p:nvSpPr>
          <p:spPr>
            <a:xfrm flipH="false" flipV="false" rot="0">
              <a:off x="0" y="0"/>
              <a:ext cx="12632135" cy="458987"/>
            </a:xfrm>
            <a:custGeom>
              <a:avLst/>
              <a:gdLst/>
              <a:ahLst/>
              <a:cxnLst/>
              <a:rect r="r" b="b" t="t" l="l"/>
              <a:pathLst>
                <a:path h="458987" w="12632135">
                  <a:moveTo>
                    <a:pt x="0" y="0"/>
                  </a:moveTo>
                  <a:lnTo>
                    <a:pt x="12632135" y="0"/>
                  </a:lnTo>
                  <a:lnTo>
                    <a:pt x="12632135" y="458987"/>
                  </a:lnTo>
                  <a:lnTo>
                    <a:pt x="0" y="458987"/>
                  </a:lnTo>
                  <a:close/>
                </a:path>
              </a:pathLst>
            </a:custGeom>
            <a:solidFill>
              <a:srgbClr val="000000">
                <a:alpha val="0"/>
              </a:srgbClr>
            </a:solidFill>
          </p:spPr>
        </p:sp>
        <p:sp>
          <p:nvSpPr>
            <p:cNvPr name="TextBox 57" id="57"/>
            <p:cNvSpPr txBox="true"/>
            <p:nvPr/>
          </p:nvSpPr>
          <p:spPr>
            <a:xfrm>
              <a:off x="0" y="-57150"/>
              <a:ext cx="12632135"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Gender-sensitive treatment protocols</a:t>
              </a:r>
            </a:p>
          </p:txBody>
        </p:sp>
      </p:grpSp>
      <p:grpSp>
        <p:nvGrpSpPr>
          <p:cNvPr name="Group 58" id="58"/>
          <p:cNvGrpSpPr/>
          <p:nvPr/>
        </p:nvGrpSpPr>
        <p:grpSpPr>
          <a:xfrm rot="0">
            <a:off x="7835950" y="7210722"/>
            <a:ext cx="9474101" cy="344240"/>
            <a:chOff x="0" y="0"/>
            <a:chExt cx="12632135" cy="458987"/>
          </a:xfrm>
        </p:grpSpPr>
        <p:sp>
          <p:nvSpPr>
            <p:cNvPr name="Freeform 59" id="59"/>
            <p:cNvSpPr/>
            <p:nvPr/>
          </p:nvSpPr>
          <p:spPr>
            <a:xfrm flipH="false" flipV="false" rot="0">
              <a:off x="0" y="0"/>
              <a:ext cx="12632135" cy="458987"/>
            </a:xfrm>
            <a:custGeom>
              <a:avLst/>
              <a:gdLst/>
              <a:ahLst/>
              <a:cxnLst/>
              <a:rect r="r" b="b" t="t" l="l"/>
              <a:pathLst>
                <a:path h="458987" w="12632135">
                  <a:moveTo>
                    <a:pt x="0" y="0"/>
                  </a:moveTo>
                  <a:lnTo>
                    <a:pt x="12632135" y="0"/>
                  </a:lnTo>
                  <a:lnTo>
                    <a:pt x="12632135" y="458987"/>
                  </a:lnTo>
                  <a:lnTo>
                    <a:pt x="0" y="458987"/>
                  </a:lnTo>
                  <a:close/>
                </a:path>
              </a:pathLst>
            </a:custGeom>
            <a:solidFill>
              <a:srgbClr val="000000">
                <a:alpha val="0"/>
              </a:srgbClr>
            </a:solidFill>
          </p:spPr>
        </p:sp>
        <p:sp>
          <p:nvSpPr>
            <p:cNvPr name="TextBox 60" id="60"/>
            <p:cNvSpPr txBox="true"/>
            <p:nvPr/>
          </p:nvSpPr>
          <p:spPr>
            <a:xfrm>
              <a:off x="0" y="-57150"/>
              <a:ext cx="12632135"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Equal access to advanced diagnostics</a:t>
              </a:r>
            </a:p>
          </p:txBody>
        </p:sp>
      </p:grpSp>
      <p:grpSp>
        <p:nvGrpSpPr>
          <p:cNvPr name="Group 61" id="61"/>
          <p:cNvGrpSpPr/>
          <p:nvPr/>
        </p:nvGrpSpPr>
        <p:grpSpPr>
          <a:xfrm rot="0">
            <a:off x="7835950" y="7630269"/>
            <a:ext cx="9474101" cy="344240"/>
            <a:chOff x="0" y="0"/>
            <a:chExt cx="12632135" cy="458987"/>
          </a:xfrm>
        </p:grpSpPr>
        <p:sp>
          <p:nvSpPr>
            <p:cNvPr name="Freeform 62" id="62"/>
            <p:cNvSpPr/>
            <p:nvPr/>
          </p:nvSpPr>
          <p:spPr>
            <a:xfrm flipH="false" flipV="false" rot="0">
              <a:off x="0" y="0"/>
              <a:ext cx="12632135" cy="458987"/>
            </a:xfrm>
            <a:custGeom>
              <a:avLst/>
              <a:gdLst/>
              <a:ahLst/>
              <a:cxnLst/>
              <a:rect r="r" b="b" t="t" l="l"/>
              <a:pathLst>
                <a:path h="458987" w="12632135">
                  <a:moveTo>
                    <a:pt x="0" y="0"/>
                  </a:moveTo>
                  <a:lnTo>
                    <a:pt x="12632135" y="0"/>
                  </a:lnTo>
                  <a:lnTo>
                    <a:pt x="12632135" y="458987"/>
                  </a:lnTo>
                  <a:lnTo>
                    <a:pt x="0" y="458987"/>
                  </a:lnTo>
                  <a:close/>
                </a:path>
              </a:pathLst>
            </a:custGeom>
            <a:solidFill>
              <a:srgbClr val="000000">
                <a:alpha val="0"/>
              </a:srgbClr>
            </a:solidFill>
          </p:spPr>
        </p:sp>
        <p:sp>
          <p:nvSpPr>
            <p:cNvPr name="TextBox 63" id="63"/>
            <p:cNvSpPr txBox="true"/>
            <p:nvPr/>
          </p:nvSpPr>
          <p:spPr>
            <a:xfrm>
              <a:off x="0" y="-57150"/>
              <a:ext cx="12632135" cy="516137"/>
            </a:xfrm>
            <a:prstGeom prst="rect">
              <a:avLst/>
            </a:prstGeom>
          </p:spPr>
          <p:txBody>
            <a:bodyPr anchor="t" rtlCol="false" tIns="0" lIns="0" bIns="0" rIns="0"/>
            <a:lstStyle/>
            <a:p>
              <a:pPr algn="l" marL="254496" indent="-127248" lvl="1">
                <a:lnSpc>
                  <a:spcPts val="2687"/>
                </a:lnSpc>
                <a:buFont typeface="Arial"/>
                <a:buChar char="•"/>
              </a:pPr>
              <a:r>
                <a:rPr lang="en-US" sz="1687">
                  <a:solidFill>
                    <a:srgbClr val="454240"/>
                  </a:solidFill>
                  <a:latin typeface="DM Sans"/>
                  <a:ea typeface="DM Sans"/>
                  <a:cs typeface="DM Sans"/>
                  <a:sym typeface="DM Sans"/>
                </a:rPr>
                <a:t>Personalized treatment planning</a:t>
              </a:r>
            </a:p>
          </p:txBody>
        </p:sp>
      </p:grpSp>
      <p:grpSp>
        <p:nvGrpSpPr>
          <p:cNvPr name="Group 64" id="64"/>
          <p:cNvGrpSpPr/>
          <p:nvPr/>
        </p:nvGrpSpPr>
        <p:grpSpPr>
          <a:xfrm rot="0">
            <a:off x="7611219" y="8441234"/>
            <a:ext cx="9923561" cy="688479"/>
            <a:chOff x="0" y="0"/>
            <a:chExt cx="13231415" cy="917972"/>
          </a:xfrm>
        </p:grpSpPr>
        <p:sp>
          <p:nvSpPr>
            <p:cNvPr name="Freeform 65" id="65"/>
            <p:cNvSpPr/>
            <p:nvPr/>
          </p:nvSpPr>
          <p:spPr>
            <a:xfrm flipH="false" flipV="false" rot="0">
              <a:off x="0" y="0"/>
              <a:ext cx="13231416" cy="917972"/>
            </a:xfrm>
            <a:custGeom>
              <a:avLst/>
              <a:gdLst/>
              <a:ahLst/>
              <a:cxnLst/>
              <a:rect r="r" b="b" t="t" l="l"/>
              <a:pathLst>
                <a:path h="917972" w="13231416">
                  <a:moveTo>
                    <a:pt x="0" y="0"/>
                  </a:moveTo>
                  <a:lnTo>
                    <a:pt x="13231416" y="0"/>
                  </a:lnTo>
                  <a:lnTo>
                    <a:pt x="13231416" y="917972"/>
                  </a:lnTo>
                  <a:lnTo>
                    <a:pt x="0" y="917972"/>
                  </a:lnTo>
                  <a:close/>
                </a:path>
              </a:pathLst>
            </a:custGeom>
            <a:solidFill>
              <a:srgbClr val="000000">
                <a:alpha val="0"/>
              </a:srgbClr>
            </a:solidFill>
          </p:spPr>
        </p:sp>
        <p:sp>
          <p:nvSpPr>
            <p:cNvPr name="TextBox 66" id="66"/>
            <p:cNvSpPr txBox="true"/>
            <p:nvPr/>
          </p:nvSpPr>
          <p:spPr>
            <a:xfrm>
              <a:off x="0" y="-57150"/>
              <a:ext cx="13231415" cy="975122"/>
            </a:xfrm>
            <a:prstGeom prst="rect">
              <a:avLst/>
            </a:prstGeom>
          </p:spPr>
          <p:txBody>
            <a:bodyPr anchor="t" rtlCol="false" tIns="0" lIns="0" bIns="0" rIns="0"/>
            <a:lstStyle/>
            <a:p>
              <a:pPr algn="l">
                <a:lnSpc>
                  <a:spcPts val="2687"/>
                </a:lnSpc>
              </a:pPr>
              <a:r>
                <a:rPr lang="en-US" sz="1687">
                  <a:solidFill>
                    <a:srgbClr val="454240"/>
                  </a:solidFill>
                  <a:latin typeface="DM Sans"/>
                  <a:ea typeface="DM Sans"/>
                  <a:cs typeface="DM Sans"/>
                  <a:sym typeface="DM Sans"/>
                </a:rPr>
                <a:t>Treatment customization can improve survival outcomes. Differences may stem from underlying health, comorbidities, or biological tumor traits.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992238" y="821085"/>
            <a:ext cx="13771960" cy="885974"/>
            <a:chOff x="0" y="0"/>
            <a:chExt cx="18362613" cy="1181298"/>
          </a:xfrm>
        </p:grpSpPr>
        <p:sp>
          <p:nvSpPr>
            <p:cNvPr name="Freeform 7" id="7"/>
            <p:cNvSpPr/>
            <p:nvPr/>
          </p:nvSpPr>
          <p:spPr>
            <a:xfrm flipH="false" flipV="false" rot="0">
              <a:off x="0" y="0"/>
              <a:ext cx="18362614" cy="1181298"/>
            </a:xfrm>
            <a:custGeom>
              <a:avLst/>
              <a:gdLst/>
              <a:ahLst/>
              <a:cxnLst/>
              <a:rect r="r" b="b" t="t" l="l"/>
              <a:pathLst>
                <a:path h="1181298" w="18362614">
                  <a:moveTo>
                    <a:pt x="0" y="0"/>
                  </a:moveTo>
                  <a:lnTo>
                    <a:pt x="18362614" y="0"/>
                  </a:lnTo>
                  <a:lnTo>
                    <a:pt x="18362614" y="1181298"/>
                  </a:lnTo>
                  <a:lnTo>
                    <a:pt x="0" y="1181298"/>
                  </a:lnTo>
                  <a:close/>
                </a:path>
              </a:pathLst>
            </a:custGeom>
            <a:solidFill>
              <a:srgbClr val="000000">
                <a:alpha val="0"/>
              </a:srgbClr>
            </a:solidFill>
          </p:spPr>
        </p:sp>
        <p:sp>
          <p:nvSpPr>
            <p:cNvPr name="TextBox 8" id="8"/>
            <p:cNvSpPr txBox="true"/>
            <p:nvPr/>
          </p:nvSpPr>
          <p:spPr>
            <a:xfrm>
              <a:off x="0" y="-28575"/>
              <a:ext cx="18362613" cy="1209873"/>
            </a:xfrm>
            <a:prstGeom prst="rect">
              <a:avLst/>
            </a:prstGeom>
          </p:spPr>
          <p:txBody>
            <a:bodyPr anchor="t" rtlCol="false" tIns="0" lIns="0" bIns="0" rIns="0"/>
            <a:lstStyle/>
            <a:p>
              <a:pPr algn="l">
                <a:lnSpc>
                  <a:spcPts val="6937"/>
                </a:lnSpc>
              </a:pPr>
              <a:r>
                <a:rPr lang="en-US" sz="5562">
                  <a:solidFill>
                    <a:srgbClr val="5C4E3D"/>
                  </a:solidFill>
                  <a:latin typeface="Libre Baskerville"/>
                  <a:ea typeface="Libre Baskerville"/>
                  <a:cs typeface="Libre Baskerville"/>
                  <a:sym typeface="Libre Baskerville"/>
                </a:rPr>
                <a:t>Geographic Prevalence &amp; Risk Factors</a:t>
              </a:r>
            </a:p>
          </p:txBody>
        </p:sp>
      </p:grpSp>
      <p:sp>
        <p:nvSpPr>
          <p:cNvPr name="Freeform 9" id="9" descr="preencoded.png"/>
          <p:cNvSpPr/>
          <p:nvPr/>
        </p:nvSpPr>
        <p:spPr>
          <a:xfrm flipH="false" flipV="false" rot="0">
            <a:off x="992238" y="2274094"/>
            <a:ext cx="5150941" cy="3183434"/>
          </a:xfrm>
          <a:custGeom>
            <a:avLst/>
            <a:gdLst/>
            <a:ahLst/>
            <a:cxnLst/>
            <a:rect r="r" b="b" t="t" l="l"/>
            <a:pathLst>
              <a:path h="3183434" w="5150941">
                <a:moveTo>
                  <a:pt x="0" y="0"/>
                </a:moveTo>
                <a:lnTo>
                  <a:pt x="5150941" y="0"/>
                </a:lnTo>
                <a:lnTo>
                  <a:pt x="5150941" y="3183433"/>
                </a:lnTo>
                <a:lnTo>
                  <a:pt x="0" y="3183433"/>
                </a:lnTo>
                <a:lnTo>
                  <a:pt x="0" y="0"/>
                </a:lnTo>
                <a:close/>
              </a:path>
            </a:pathLst>
          </a:custGeom>
          <a:blipFill>
            <a:blip r:embed="rId6"/>
            <a:stretch>
              <a:fillRect l="-52" t="0" r="-52" b="0"/>
            </a:stretch>
          </a:blipFill>
        </p:spPr>
      </p:sp>
      <p:grpSp>
        <p:nvGrpSpPr>
          <p:cNvPr name="Group 10" id="10"/>
          <p:cNvGrpSpPr/>
          <p:nvPr/>
        </p:nvGrpSpPr>
        <p:grpSpPr>
          <a:xfrm rot="0">
            <a:off x="992238" y="5811888"/>
            <a:ext cx="3671888" cy="442912"/>
            <a:chOff x="0" y="0"/>
            <a:chExt cx="4895850" cy="590550"/>
          </a:xfrm>
        </p:grpSpPr>
        <p:sp>
          <p:nvSpPr>
            <p:cNvPr name="Freeform 11" id="11"/>
            <p:cNvSpPr/>
            <p:nvPr/>
          </p:nvSpPr>
          <p:spPr>
            <a:xfrm flipH="false" flipV="false" rot="0">
              <a:off x="0" y="0"/>
              <a:ext cx="4895850" cy="590550"/>
            </a:xfrm>
            <a:custGeom>
              <a:avLst/>
              <a:gdLst/>
              <a:ahLst/>
              <a:cxnLst/>
              <a:rect r="r" b="b" t="t" l="l"/>
              <a:pathLst>
                <a:path h="590550" w="4895850">
                  <a:moveTo>
                    <a:pt x="0" y="0"/>
                  </a:moveTo>
                  <a:lnTo>
                    <a:pt x="4895850" y="0"/>
                  </a:lnTo>
                  <a:lnTo>
                    <a:pt x="4895850" y="590550"/>
                  </a:lnTo>
                  <a:lnTo>
                    <a:pt x="0" y="590550"/>
                  </a:lnTo>
                  <a:close/>
                </a:path>
              </a:pathLst>
            </a:custGeom>
            <a:solidFill>
              <a:srgbClr val="000000">
                <a:alpha val="0"/>
              </a:srgbClr>
            </a:solidFill>
          </p:spPr>
        </p:sp>
        <p:sp>
          <p:nvSpPr>
            <p:cNvPr name="TextBox 12" id="12"/>
            <p:cNvSpPr txBox="true"/>
            <p:nvPr/>
          </p:nvSpPr>
          <p:spPr>
            <a:xfrm>
              <a:off x="0" y="-19050"/>
              <a:ext cx="4895850" cy="609600"/>
            </a:xfrm>
            <a:prstGeom prst="rect">
              <a:avLst/>
            </a:prstGeom>
          </p:spPr>
          <p:txBody>
            <a:bodyPr anchor="t" rtlCol="false" tIns="0" lIns="0" bIns="0" rIns="0"/>
            <a:lstStyle/>
            <a:p>
              <a:pPr algn="l">
                <a:lnSpc>
                  <a:spcPts val="3437"/>
                </a:lnSpc>
              </a:pPr>
              <a:r>
                <a:rPr lang="en-US" sz="2750">
                  <a:solidFill>
                    <a:srgbClr val="454240"/>
                  </a:solidFill>
                  <a:latin typeface="Libre Baskerville"/>
                  <a:ea typeface="Libre Baskerville"/>
                  <a:cs typeface="Libre Baskerville"/>
                  <a:sym typeface="Libre Baskerville"/>
                </a:rPr>
                <a:t>Regional Prevalence</a:t>
              </a:r>
            </a:p>
          </p:txBody>
        </p:sp>
      </p:grpSp>
      <p:grpSp>
        <p:nvGrpSpPr>
          <p:cNvPr name="Group 13" id="13"/>
          <p:cNvGrpSpPr/>
          <p:nvPr/>
        </p:nvGrpSpPr>
        <p:grpSpPr>
          <a:xfrm rot="0">
            <a:off x="992238" y="6424910"/>
            <a:ext cx="5150941" cy="1814512"/>
            <a:chOff x="0" y="0"/>
            <a:chExt cx="6867922" cy="2419350"/>
          </a:xfrm>
        </p:grpSpPr>
        <p:sp>
          <p:nvSpPr>
            <p:cNvPr name="Freeform 14" id="14"/>
            <p:cNvSpPr/>
            <p:nvPr/>
          </p:nvSpPr>
          <p:spPr>
            <a:xfrm flipH="false" flipV="false" rot="0">
              <a:off x="0" y="0"/>
              <a:ext cx="6867922" cy="2419350"/>
            </a:xfrm>
            <a:custGeom>
              <a:avLst/>
              <a:gdLst/>
              <a:ahLst/>
              <a:cxnLst/>
              <a:rect r="r" b="b" t="t" l="l"/>
              <a:pathLst>
                <a:path h="2419350" w="6867922">
                  <a:moveTo>
                    <a:pt x="0" y="0"/>
                  </a:moveTo>
                  <a:lnTo>
                    <a:pt x="6867922" y="0"/>
                  </a:lnTo>
                  <a:lnTo>
                    <a:pt x="6867922" y="2419350"/>
                  </a:lnTo>
                  <a:lnTo>
                    <a:pt x="0" y="2419350"/>
                  </a:lnTo>
                  <a:close/>
                </a:path>
              </a:pathLst>
            </a:custGeom>
            <a:solidFill>
              <a:srgbClr val="000000">
                <a:alpha val="0"/>
              </a:srgbClr>
            </a:solidFill>
          </p:spPr>
        </p:sp>
        <p:sp>
          <p:nvSpPr>
            <p:cNvPr name="TextBox 15" id="15"/>
            <p:cNvSpPr txBox="true"/>
            <p:nvPr/>
          </p:nvSpPr>
          <p:spPr>
            <a:xfrm>
              <a:off x="0" y="-95250"/>
              <a:ext cx="6867922" cy="2514600"/>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Highest lung cancer prevalence in Ethiopia, followed by South Asia. Neighboring regional trends provide early warning for Kenya.</a:t>
              </a:r>
            </a:p>
          </p:txBody>
        </p:sp>
      </p:grpSp>
      <p:sp>
        <p:nvSpPr>
          <p:cNvPr name="Freeform 16" id="16" descr="preencoded.png"/>
          <p:cNvSpPr/>
          <p:nvPr/>
        </p:nvSpPr>
        <p:spPr>
          <a:xfrm flipH="false" flipV="false" rot="0">
            <a:off x="6568380" y="2274094"/>
            <a:ext cx="5151090" cy="3183582"/>
          </a:xfrm>
          <a:custGeom>
            <a:avLst/>
            <a:gdLst/>
            <a:ahLst/>
            <a:cxnLst/>
            <a:rect r="r" b="b" t="t" l="l"/>
            <a:pathLst>
              <a:path h="3183582" w="5151090">
                <a:moveTo>
                  <a:pt x="0" y="0"/>
                </a:moveTo>
                <a:lnTo>
                  <a:pt x="5151090" y="0"/>
                </a:lnTo>
                <a:lnTo>
                  <a:pt x="5151090" y="3183582"/>
                </a:lnTo>
                <a:lnTo>
                  <a:pt x="0" y="3183582"/>
                </a:lnTo>
                <a:lnTo>
                  <a:pt x="0" y="0"/>
                </a:lnTo>
                <a:close/>
              </a:path>
            </a:pathLst>
          </a:custGeom>
          <a:blipFill>
            <a:blip r:embed="rId7"/>
            <a:stretch>
              <a:fillRect l="-53" t="0" r="-53" b="0"/>
            </a:stretch>
          </a:blipFill>
        </p:spPr>
      </p:sp>
      <p:grpSp>
        <p:nvGrpSpPr>
          <p:cNvPr name="Group 17" id="17"/>
          <p:cNvGrpSpPr/>
          <p:nvPr/>
        </p:nvGrpSpPr>
        <p:grpSpPr>
          <a:xfrm rot="0">
            <a:off x="6568380" y="5812036"/>
            <a:ext cx="5027711" cy="442912"/>
            <a:chOff x="0" y="0"/>
            <a:chExt cx="6703615" cy="590550"/>
          </a:xfrm>
        </p:grpSpPr>
        <p:sp>
          <p:nvSpPr>
            <p:cNvPr name="Freeform 18" id="18"/>
            <p:cNvSpPr/>
            <p:nvPr/>
          </p:nvSpPr>
          <p:spPr>
            <a:xfrm flipH="false" flipV="false" rot="0">
              <a:off x="0" y="0"/>
              <a:ext cx="6703615" cy="590550"/>
            </a:xfrm>
            <a:custGeom>
              <a:avLst/>
              <a:gdLst/>
              <a:ahLst/>
              <a:cxnLst/>
              <a:rect r="r" b="b" t="t" l="l"/>
              <a:pathLst>
                <a:path h="590550" w="6703615">
                  <a:moveTo>
                    <a:pt x="0" y="0"/>
                  </a:moveTo>
                  <a:lnTo>
                    <a:pt x="6703615" y="0"/>
                  </a:lnTo>
                  <a:lnTo>
                    <a:pt x="6703615" y="590550"/>
                  </a:lnTo>
                  <a:lnTo>
                    <a:pt x="0" y="590550"/>
                  </a:lnTo>
                  <a:close/>
                </a:path>
              </a:pathLst>
            </a:custGeom>
            <a:solidFill>
              <a:srgbClr val="000000">
                <a:alpha val="0"/>
              </a:srgbClr>
            </a:solidFill>
          </p:spPr>
        </p:sp>
        <p:sp>
          <p:nvSpPr>
            <p:cNvPr name="TextBox 19" id="19"/>
            <p:cNvSpPr txBox="true"/>
            <p:nvPr/>
          </p:nvSpPr>
          <p:spPr>
            <a:xfrm>
              <a:off x="0" y="-19050"/>
              <a:ext cx="6703615" cy="609600"/>
            </a:xfrm>
            <a:prstGeom prst="rect">
              <a:avLst/>
            </a:prstGeom>
          </p:spPr>
          <p:txBody>
            <a:bodyPr anchor="t" rtlCol="false" tIns="0" lIns="0" bIns="0" rIns="0"/>
            <a:lstStyle/>
            <a:p>
              <a:pPr algn="l">
                <a:lnSpc>
                  <a:spcPts val="3437"/>
                </a:lnSpc>
              </a:pPr>
              <a:r>
                <a:rPr lang="en-US" sz="2750">
                  <a:solidFill>
                    <a:srgbClr val="454240"/>
                  </a:solidFill>
                  <a:latin typeface="Libre Baskerville"/>
                  <a:ea typeface="Libre Baskerville"/>
                  <a:cs typeface="Libre Baskerville"/>
                  <a:sym typeface="Libre Baskerville"/>
                </a:rPr>
                <a:t>Environmental Risk Factors</a:t>
              </a:r>
            </a:p>
          </p:txBody>
        </p:sp>
      </p:grpSp>
      <p:grpSp>
        <p:nvGrpSpPr>
          <p:cNvPr name="Group 20" id="20"/>
          <p:cNvGrpSpPr/>
          <p:nvPr/>
        </p:nvGrpSpPr>
        <p:grpSpPr>
          <a:xfrm rot="0">
            <a:off x="6568380" y="6425059"/>
            <a:ext cx="5151090" cy="1814512"/>
            <a:chOff x="0" y="0"/>
            <a:chExt cx="6868120" cy="2419350"/>
          </a:xfrm>
        </p:grpSpPr>
        <p:sp>
          <p:nvSpPr>
            <p:cNvPr name="Freeform 21" id="21"/>
            <p:cNvSpPr/>
            <p:nvPr/>
          </p:nvSpPr>
          <p:spPr>
            <a:xfrm flipH="false" flipV="false" rot="0">
              <a:off x="0" y="0"/>
              <a:ext cx="6868120" cy="2419350"/>
            </a:xfrm>
            <a:custGeom>
              <a:avLst/>
              <a:gdLst/>
              <a:ahLst/>
              <a:cxnLst/>
              <a:rect r="r" b="b" t="t" l="l"/>
              <a:pathLst>
                <a:path h="2419350" w="6868120">
                  <a:moveTo>
                    <a:pt x="0" y="0"/>
                  </a:moveTo>
                  <a:lnTo>
                    <a:pt x="6868120" y="0"/>
                  </a:lnTo>
                  <a:lnTo>
                    <a:pt x="6868120" y="2419350"/>
                  </a:lnTo>
                  <a:lnTo>
                    <a:pt x="0" y="2419350"/>
                  </a:lnTo>
                  <a:close/>
                </a:path>
              </a:pathLst>
            </a:custGeom>
            <a:solidFill>
              <a:srgbClr val="000000">
                <a:alpha val="0"/>
              </a:srgbClr>
            </a:solidFill>
          </p:spPr>
        </p:sp>
        <p:sp>
          <p:nvSpPr>
            <p:cNvPr name="TextBox 22" id="22"/>
            <p:cNvSpPr txBox="true"/>
            <p:nvPr/>
          </p:nvSpPr>
          <p:spPr>
            <a:xfrm>
              <a:off x="0" y="-95250"/>
              <a:ext cx="6868120" cy="2514600"/>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Ethiopia's rural populations use indoor biomass fuels, increasing exposure to carcinogens. Similar patterns may exist in rural Kenya.</a:t>
              </a:r>
            </a:p>
          </p:txBody>
        </p:sp>
      </p:grpSp>
      <p:sp>
        <p:nvSpPr>
          <p:cNvPr name="Freeform 23" id="23" descr="preencoded.png"/>
          <p:cNvSpPr/>
          <p:nvPr/>
        </p:nvSpPr>
        <p:spPr>
          <a:xfrm flipH="false" flipV="false" rot="0">
            <a:off x="12144672" y="2274094"/>
            <a:ext cx="5150941" cy="3183434"/>
          </a:xfrm>
          <a:custGeom>
            <a:avLst/>
            <a:gdLst/>
            <a:ahLst/>
            <a:cxnLst/>
            <a:rect r="r" b="b" t="t" l="l"/>
            <a:pathLst>
              <a:path h="3183434" w="5150941">
                <a:moveTo>
                  <a:pt x="0" y="0"/>
                </a:moveTo>
                <a:lnTo>
                  <a:pt x="5150942" y="0"/>
                </a:lnTo>
                <a:lnTo>
                  <a:pt x="5150942" y="3183433"/>
                </a:lnTo>
                <a:lnTo>
                  <a:pt x="0" y="3183433"/>
                </a:lnTo>
                <a:lnTo>
                  <a:pt x="0" y="0"/>
                </a:lnTo>
                <a:close/>
              </a:path>
            </a:pathLst>
          </a:custGeom>
          <a:blipFill>
            <a:blip r:embed="rId8"/>
            <a:stretch>
              <a:fillRect l="-52" t="0" r="-52" b="0"/>
            </a:stretch>
          </a:blipFill>
        </p:spPr>
      </p:sp>
      <p:grpSp>
        <p:nvGrpSpPr>
          <p:cNvPr name="Group 24" id="24"/>
          <p:cNvGrpSpPr/>
          <p:nvPr/>
        </p:nvGrpSpPr>
        <p:grpSpPr>
          <a:xfrm rot="0">
            <a:off x="12144672" y="5811888"/>
            <a:ext cx="3886200" cy="442912"/>
            <a:chOff x="0" y="0"/>
            <a:chExt cx="5181600" cy="590550"/>
          </a:xfrm>
        </p:grpSpPr>
        <p:sp>
          <p:nvSpPr>
            <p:cNvPr name="Freeform 25" id="25"/>
            <p:cNvSpPr/>
            <p:nvPr/>
          </p:nvSpPr>
          <p:spPr>
            <a:xfrm flipH="false" flipV="false" rot="0">
              <a:off x="0" y="0"/>
              <a:ext cx="5181600" cy="590550"/>
            </a:xfrm>
            <a:custGeom>
              <a:avLst/>
              <a:gdLst/>
              <a:ahLst/>
              <a:cxnLst/>
              <a:rect r="r" b="b" t="t" l="l"/>
              <a:pathLst>
                <a:path h="590550" w="5181600">
                  <a:moveTo>
                    <a:pt x="0" y="0"/>
                  </a:moveTo>
                  <a:lnTo>
                    <a:pt x="5181600" y="0"/>
                  </a:lnTo>
                  <a:lnTo>
                    <a:pt x="5181600" y="590550"/>
                  </a:lnTo>
                  <a:lnTo>
                    <a:pt x="0" y="590550"/>
                  </a:lnTo>
                  <a:close/>
                </a:path>
              </a:pathLst>
            </a:custGeom>
            <a:solidFill>
              <a:srgbClr val="000000">
                <a:alpha val="0"/>
              </a:srgbClr>
            </a:solidFill>
          </p:spPr>
        </p:sp>
        <p:sp>
          <p:nvSpPr>
            <p:cNvPr name="TextBox 26" id="26"/>
            <p:cNvSpPr txBox="true"/>
            <p:nvPr/>
          </p:nvSpPr>
          <p:spPr>
            <a:xfrm>
              <a:off x="0" y="-19050"/>
              <a:ext cx="5181600" cy="609600"/>
            </a:xfrm>
            <a:prstGeom prst="rect">
              <a:avLst/>
            </a:prstGeom>
          </p:spPr>
          <p:txBody>
            <a:bodyPr anchor="t" rtlCol="false" tIns="0" lIns="0" bIns="0" rIns="0"/>
            <a:lstStyle/>
            <a:p>
              <a:pPr algn="l">
                <a:lnSpc>
                  <a:spcPts val="3437"/>
                </a:lnSpc>
              </a:pPr>
              <a:r>
                <a:rPr lang="en-US" sz="2750">
                  <a:solidFill>
                    <a:srgbClr val="454240"/>
                  </a:solidFill>
                  <a:latin typeface="Libre Baskerville"/>
                  <a:ea typeface="Libre Baskerville"/>
                  <a:cs typeface="Libre Baskerville"/>
                  <a:sym typeface="Libre Baskerville"/>
                </a:rPr>
                <a:t>Monitoring Solutions</a:t>
              </a:r>
            </a:p>
          </p:txBody>
        </p:sp>
      </p:grpSp>
      <p:grpSp>
        <p:nvGrpSpPr>
          <p:cNvPr name="Group 27" id="27"/>
          <p:cNvGrpSpPr/>
          <p:nvPr/>
        </p:nvGrpSpPr>
        <p:grpSpPr>
          <a:xfrm rot="0">
            <a:off x="12144672" y="6424910"/>
            <a:ext cx="5150941" cy="1814512"/>
            <a:chOff x="0" y="0"/>
            <a:chExt cx="6867922" cy="2419350"/>
          </a:xfrm>
        </p:grpSpPr>
        <p:sp>
          <p:nvSpPr>
            <p:cNvPr name="Freeform 28" id="28"/>
            <p:cNvSpPr/>
            <p:nvPr/>
          </p:nvSpPr>
          <p:spPr>
            <a:xfrm flipH="false" flipV="false" rot="0">
              <a:off x="0" y="0"/>
              <a:ext cx="6867922" cy="2419350"/>
            </a:xfrm>
            <a:custGeom>
              <a:avLst/>
              <a:gdLst/>
              <a:ahLst/>
              <a:cxnLst/>
              <a:rect r="r" b="b" t="t" l="l"/>
              <a:pathLst>
                <a:path h="2419350" w="6867922">
                  <a:moveTo>
                    <a:pt x="0" y="0"/>
                  </a:moveTo>
                  <a:lnTo>
                    <a:pt x="6867922" y="0"/>
                  </a:lnTo>
                  <a:lnTo>
                    <a:pt x="6867922" y="2419350"/>
                  </a:lnTo>
                  <a:lnTo>
                    <a:pt x="0" y="2419350"/>
                  </a:lnTo>
                  <a:close/>
                </a:path>
              </a:pathLst>
            </a:custGeom>
            <a:solidFill>
              <a:srgbClr val="000000">
                <a:alpha val="0"/>
              </a:srgbClr>
            </a:solidFill>
          </p:spPr>
        </p:sp>
        <p:sp>
          <p:nvSpPr>
            <p:cNvPr name="TextBox 29" id="29"/>
            <p:cNvSpPr txBox="true"/>
            <p:nvPr/>
          </p:nvSpPr>
          <p:spPr>
            <a:xfrm>
              <a:off x="0" y="-95250"/>
              <a:ext cx="6867922" cy="2514600"/>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Monitor high-risk environments (e.g., urban air quality, indoor pollution) to reduce exposure to lung cancer risk factors.</a:t>
              </a:r>
            </a:p>
          </p:txBody>
        </p:sp>
      </p:grpSp>
      <p:grpSp>
        <p:nvGrpSpPr>
          <p:cNvPr name="Group 30" id="30"/>
          <p:cNvGrpSpPr/>
          <p:nvPr/>
        </p:nvGrpSpPr>
        <p:grpSpPr>
          <a:xfrm rot="0">
            <a:off x="992238" y="8558510"/>
            <a:ext cx="16303526" cy="907256"/>
            <a:chOff x="0" y="0"/>
            <a:chExt cx="21738035" cy="1209675"/>
          </a:xfrm>
        </p:grpSpPr>
        <p:sp>
          <p:nvSpPr>
            <p:cNvPr name="Freeform 31" id="31"/>
            <p:cNvSpPr/>
            <p:nvPr/>
          </p:nvSpPr>
          <p:spPr>
            <a:xfrm flipH="false" flipV="false" rot="0">
              <a:off x="0" y="0"/>
              <a:ext cx="21738034" cy="1209675"/>
            </a:xfrm>
            <a:custGeom>
              <a:avLst/>
              <a:gdLst/>
              <a:ahLst/>
              <a:cxnLst/>
              <a:rect r="r" b="b" t="t" l="l"/>
              <a:pathLst>
                <a:path h="1209675" w="21738034">
                  <a:moveTo>
                    <a:pt x="0" y="0"/>
                  </a:moveTo>
                  <a:lnTo>
                    <a:pt x="21738034" y="0"/>
                  </a:lnTo>
                  <a:lnTo>
                    <a:pt x="21738034" y="1209675"/>
                  </a:lnTo>
                  <a:lnTo>
                    <a:pt x="0" y="1209675"/>
                  </a:lnTo>
                  <a:close/>
                </a:path>
              </a:pathLst>
            </a:custGeom>
            <a:solidFill>
              <a:srgbClr val="000000">
                <a:alpha val="0"/>
              </a:srgbClr>
            </a:solidFill>
          </p:spPr>
        </p:sp>
        <p:sp>
          <p:nvSpPr>
            <p:cNvPr name="TextBox 32" id="32"/>
            <p:cNvSpPr txBox="true"/>
            <p:nvPr/>
          </p:nvSpPr>
          <p:spPr>
            <a:xfrm>
              <a:off x="0" y="-95250"/>
              <a:ext cx="21738035" cy="1304925"/>
            </a:xfrm>
            <a:prstGeom prst="rect">
              <a:avLst/>
            </a:prstGeom>
          </p:spPr>
          <p:txBody>
            <a:bodyPr anchor="t" rtlCol="false" tIns="0" lIns="0" bIns="0" rIns="0"/>
            <a:lstStyle/>
            <a:p>
              <a:pPr algn="l">
                <a:lnSpc>
                  <a:spcPts val="3562"/>
                </a:lnSpc>
              </a:pPr>
              <a:r>
                <a:rPr lang="en-US" sz="2187">
                  <a:solidFill>
                    <a:srgbClr val="454240"/>
                  </a:solidFill>
                  <a:latin typeface="DM Sans"/>
                  <a:ea typeface="DM Sans"/>
                  <a:cs typeface="DM Sans"/>
                  <a:sym typeface="DM Sans"/>
                </a:rPr>
                <a:t>Understanding geographic patterns helps identify environmental risk factors that may be present in Kenya, allowing for targeted interventions in high-risk areas.</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descr="preencoded.png"/>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DFA"/>
            </a:solidFill>
          </p:spPr>
        </p:sp>
      </p:grpSp>
      <p:sp>
        <p:nvSpPr>
          <p:cNvPr name="Freeform 5" id="5" descr="preencoded.png">
            <a:hlinkClick r:id="rId5" tooltip="https://gamma.app/?utm_source=made-with-gamma"/>
          </p:cNvPr>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6" id="6"/>
          <p:cNvGrpSpPr/>
          <p:nvPr/>
        </p:nvGrpSpPr>
        <p:grpSpPr>
          <a:xfrm rot="0">
            <a:off x="836562" y="657374"/>
            <a:ext cx="10019705" cy="746820"/>
            <a:chOff x="0" y="0"/>
            <a:chExt cx="13359607" cy="995760"/>
          </a:xfrm>
        </p:grpSpPr>
        <p:sp>
          <p:nvSpPr>
            <p:cNvPr name="Freeform 7" id="7"/>
            <p:cNvSpPr/>
            <p:nvPr/>
          </p:nvSpPr>
          <p:spPr>
            <a:xfrm flipH="false" flipV="false" rot="0">
              <a:off x="0" y="0"/>
              <a:ext cx="13359606" cy="995760"/>
            </a:xfrm>
            <a:custGeom>
              <a:avLst/>
              <a:gdLst/>
              <a:ahLst/>
              <a:cxnLst/>
              <a:rect r="r" b="b" t="t" l="l"/>
              <a:pathLst>
                <a:path h="995760" w="13359606">
                  <a:moveTo>
                    <a:pt x="0" y="0"/>
                  </a:moveTo>
                  <a:lnTo>
                    <a:pt x="13359606" y="0"/>
                  </a:lnTo>
                  <a:lnTo>
                    <a:pt x="13359606" y="995760"/>
                  </a:lnTo>
                  <a:lnTo>
                    <a:pt x="0" y="995760"/>
                  </a:lnTo>
                  <a:close/>
                </a:path>
              </a:pathLst>
            </a:custGeom>
            <a:solidFill>
              <a:srgbClr val="000000">
                <a:alpha val="0"/>
              </a:srgbClr>
            </a:solidFill>
          </p:spPr>
        </p:sp>
        <p:sp>
          <p:nvSpPr>
            <p:cNvPr name="TextBox 8" id="8"/>
            <p:cNvSpPr txBox="true"/>
            <p:nvPr/>
          </p:nvSpPr>
          <p:spPr>
            <a:xfrm>
              <a:off x="0" y="-19050"/>
              <a:ext cx="13359607" cy="1014810"/>
            </a:xfrm>
            <a:prstGeom prst="rect">
              <a:avLst/>
            </a:prstGeom>
          </p:spPr>
          <p:txBody>
            <a:bodyPr anchor="t" rtlCol="false" tIns="0" lIns="0" bIns="0" rIns="0"/>
            <a:lstStyle/>
            <a:p>
              <a:pPr algn="l">
                <a:lnSpc>
                  <a:spcPts val="5874"/>
                </a:lnSpc>
              </a:pPr>
              <a:r>
                <a:rPr lang="en-US" sz="4687">
                  <a:solidFill>
                    <a:srgbClr val="5C4E3D"/>
                  </a:solidFill>
                  <a:latin typeface="Libre Baskerville"/>
                  <a:ea typeface="Libre Baskerville"/>
                  <a:cs typeface="Libre Baskerville"/>
                  <a:sym typeface="Libre Baskerville"/>
                </a:rPr>
                <a:t>Recommendations &amp; References</a:t>
              </a:r>
            </a:p>
          </p:txBody>
        </p:sp>
      </p:grpSp>
      <p:grpSp>
        <p:nvGrpSpPr>
          <p:cNvPr name="Group 9" id="9"/>
          <p:cNvGrpSpPr/>
          <p:nvPr/>
        </p:nvGrpSpPr>
        <p:grpSpPr>
          <a:xfrm rot="0">
            <a:off x="9129712" y="1882229"/>
            <a:ext cx="28575" cy="6334571"/>
            <a:chOff x="0" y="0"/>
            <a:chExt cx="38100" cy="8446095"/>
          </a:xfrm>
        </p:grpSpPr>
        <p:sp>
          <p:nvSpPr>
            <p:cNvPr name="Freeform 10" id="10"/>
            <p:cNvSpPr/>
            <p:nvPr/>
          </p:nvSpPr>
          <p:spPr>
            <a:xfrm flipH="false" flipV="false" rot="0">
              <a:off x="0" y="0"/>
              <a:ext cx="38100" cy="8446135"/>
            </a:xfrm>
            <a:custGeom>
              <a:avLst/>
              <a:gdLst/>
              <a:ahLst/>
              <a:cxnLst/>
              <a:rect r="r" b="b" t="t" l="l"/>
              <a:pathLst>
                <a:path h="8446135" w="38100">
                  <a:moveTo>
                    <a:pt x="0" y="19050"/>
                  </a:moveTo>
                  <a:cubicBezTo>
                    <a:pt x="0" y="8509"/>
                    <a:pt x="8509" y="0"/>
                    <a:pt x="19050" y="0"/>
                  </a:cubicBezTo>
                  <a:cubicBezTo>
                    <a:pt x="29591" y="0"/>
                    <a:pt x="38100" y="8509"/>
                    <a:pt x="38100" y="19050"/>
                  </a:cubicBezTo>
                  <a:lnTo>
                    <a:pt x="38100" y="8427085"/>
                  </a:lnTo>
                  <a:cubicBezTo>
                    <a:pt x="38100" y="8437626"/>
                    <a:pt x="29591" y="8446135"/>
                    <a:pt x="19050" y="8446135"/>
                  </a:cubicBezTo>
                  <a:cubicBezTo>
                    <a:pt x="8509" y="8446135"/>
                    <a:pt x="0" y="8437626"/>
                    <a:pt x="0" y="8427085"/>
                  </a:cubicBezTo>
                  <a:close/>
                </a:path>
              </a:pathLst>
            </a:custGeom>
            <a:solidFill>
              <a:srgbClr val="DDD3BA"/>
            </a:solidFill>
          </p:spPr>
        </p:sp>
      </p:grpSp>
      <p:grpSp>
        <p:nvGrpSpPr>
          <p:cNvPr name="Group 11" id="11"/>
          <p:cNvGrpSpPr/>
          <p:nvPr/>
        </p:nvGrpSpPr>
        <p:grpSpPr>
          <a:xfrm rot="0">
            <a:off x="8186662" y="2405509"/>
            <a:ext cx="717054" cy="28575"/>
            <a:chOff x="0" y="0"/>
            <a:chExt cx="956072" cy="38100"/>
          </a:xfrm>
        </p:grpSpPr>
        <p:sp>
          <p:nvSpPr>
            <p:cNvPr name="Freeform 12" id="12"/>
            <p:cNvSpPr/>
            <p:nvPr/>
          </p:nvSpPr>
          <p:spPr>
            <a:xfrm flipH="false" flipV="false" rot="0">
              <a:off x="0" y="0"/>
              <a:ext cx="956056" cy="38100"/>
            </a:xfrm>
            <a:custGeom>
              <a:avLst/>
              <a:gdLst/>
              <a:ahLst/>
              <a:cxnLst/>
              <a:rect r="r" b="b" t="t" l="l"/>
              <a:pathLst>
                <a:path h="38100" w="956056">
                  <a:moveTo>
                    <a:pt x="0" y="19050"/>
                  </a:moveTo>
                  <a:cubicBezTo>
                    <a:pt x="0" y="8509"/>
                    <a:pt x="8509" y="0"/>
                    <a:pt x="19050" y="0"/>
                  </a:cubicBezTo>
                  <a:lnTo>
                    <a:pt x="937006" y="0"/>
                  </a:lnTo>
                  <a:cubicBezTo>
                    <a:pt x="947547" y="0"/>
                    <a:pt x="956056" y="8509"/>
                    <a:pt x="956056" y="19050"/>
                  </a:cubicBezTo>
                  <a:cubicBezTo>
                    <a:pt x="956056" y="29591"/>
                    <a:pt x="947547" y="38100"/>
                    <a:pt x="937006" y="38100"/>
                  </a:cubicBezTo>
                  <a:lnTo>
                    <a:pt x="19050" y="38100"/>
                  </a:lnTo>
                  <a:cubicBezTo>
                    <a:pt x="8509" y="38100"/>
                    <a:pt x="0" y="29591"/>
                    <a:pt x="0" y="19050"/>
                  </a:cubicBezTo>
                  <a:close/>
                </a:path>
              </a:pathLst>
            </a:custGeom>
            <a:solidFill>
              <a:srgbClr val="DDD3BA"/>
            </a:solidFill>
          </p:spPr>
        </p:sp>
      </p:grpSp>
      <p:grpSp>
        <p:nvGrpSpPr>
          <p:cNvPr name="Group 13" id="13"/>
          <p:cNvGrpSpPr/>
          <p:nvPr/>
        </p:nvGrpSpPr>
        <p:grpSpPr>
          <a:xfrm rot="0">
            <a:off x="8870380" y="2146250"/>
            <a:ext cx="547241" cy="547241"/>
            <a:chOff x="0" y="0"/>
            <a:chExt cx="729655" cy="729655"/>
          </a:xfrm>
        </p:grpSpPr>
        <p:sp>
          <p:nvSpPr>
            <p:cNvPr name="Freeform 14" id="14"/>
            <p:cNvSpPr/>
            <p:nvPr/>
          </p:nvSpPr>
          <p:spPr>
            <a:xfrm flipH="false" flipV="false" rot="0">
              <a:off x="6350" y="6350"/>
              <a:ext cx="716915" cy="716915"/>
            </a:xfrm>
            <a:custGeom>
              <a:avLst/>
              <a:gdLst/>
              <a:ahLst/>
              <a:cxnLst/>
              <a:rect r="r" b="b" t="t" l="l"/>
              <a:pathLst>
                <a:path h="716915" w="716915">
                  <a:moveTo>
                    <a:pt x="0" y="133858"/>
                  </a:moveTo>
                  <a:cubicBezTo>
                    <a:pt x="0" y="59944"/>
                    <a:pt x="59944" y="0"/>
                    <a:pt x="133858" y="0"/>
                  </a:cubicBezTo>
                  <a:lnTo>
                    <a:pt x="583057" y="0"/>
                  </a:lnTo>
                  <a:cubicBezTo>
                    <a:pt x="656971" y="0"/>
                    <a:pt x="716915" y="59944"/>
                    <a:pt x="716915" y="133858"/>
                  </a:cubicBezTo>
                  <a:lnTo>
                    <a:pt x="716915" y="583057"/>
                  </a:lnTo>
                  <a:cubicBezTo>
                    <a:pt x="716915" y="656971"/>
                    <a:pt x="656971" y="716915"/>
                    <a:pt x="583057" y="716915"/>
                  </a:cubicBezTo>
                  <a:lnTo>
                    <a:pt x="133858" y="716915"/>
                  </a:lnTo>
                  <a:cubicBezTo>
                    <a:pt x="59944" y="716915"/>
                    <a:pt x="0" y="656971"/>
                    <a:pt x="0" y="583057"/>
                  </a:cubicBezTo>
                  <a:close/>
                </a:path>
              </a:pathLst>
            </a:custGeom>
            <a:solidFill>
              <a:srgbClr val="F7EDD4"/>
            </a:solidFill>
          </p:spPr>
        </p:sp>
        <p:sp>
          <p:nvSpPr>
            <p:cNvPr name="Freeform 15" id="15"/>
            <p:cNvSpPr/>
            <p:nvPr/>
          </p:nvSpPr>
          <p:spPr>
            <a:xfrm flipH="false" flipV="false" rot="0">
              <a:off x="0" y="0"/>
              <a:ext cx="729615" cy="729615"/>
            </a:xfrm>
            <a:custGeom>
              <a:avLst/>
              <a:gdLst/>
              <a:ahLst/>
              <a:cxnLst/>
              <a:rect r="r" b="b" t="t" l="l"/>
              <a:pathLst>
                <a:path h="729615" w="729615">
                  <a:moveTo>
                    <a:pt x="0" y="140208"/>
                  </a:moveTo>
                  <a:cubicBezTo>
                    <a:pt x="0" y="62738"/>
                    <a:pt x="62738" y="0"/>
                    <a:pt x="140208" y="0"/>
                  </a:cubicBezTo>
                  <a:lnTo>
                    <a:pt x="589407" y="0"/>
                  </a:lnTo>
                  <a:lnTo>
                    <a:pt x="589407" y="6350"/>
                  </a:lnTo>
                  <a:lnTo>
                    <a:pt x="589407" y="0"/>
                  </a:lnTo>
                  <a:cubicBezTo>
                    <a:pt x="666877" y="0"/>
                    <a:pt x="729615" y="62738"/>
                    <a:pt x="729615" y="140208"/>
                  </a:cubicBezTo>
                  <a:lnTo>
                    <a:pt x="723265" y="140208"/>
                  </a:lnTo>
                  <a:lnTo>
                    <a:pt x="729615" y="140208"/>
                  </a:lnTo>
                  <a:lnTo>
                    <a:pt x="729615" y="589407"/>
                  </a:lnTo>
                  <a:lnTo>
                    <a:pt x="723265" y="589407"/>
                  </a:lnTo>
                  <a:lnTo>
                    <a:pt x="729615" y="589407"/>
                  </a:lnTo>
                  <a:cubicBezTo>
                    <a:pt x="729615" y="666877"/>
                    <a:pt x="666877" y="729615"/>
                    <a:pt x="589407" y="729615"/>
                  </a:cubicBezTo>
                  <a:lnTo>
                    <a:pt x="589407" y="723265"/>
                  </a:lnTo>
                  <a:lnTo>
                    <a:pt x="589407" y="729615"/>
                  </a:lnTo>
                  <a:lnTo>
                    <a:pt x="140208" y="729615"/>
                  </a:lnTo>
                  <a:lnTo>
                    <a:pt x="140208" y="723265"/>
                  </a:lnTo>
                  <a:lnTo>
                    <a:pt x="140208" y="729615"/>
                  </a:lnTo>
                  <a:cubicBezTo>
                    <a:pt x="62738" y="729615"/>
                    <a:pt x="0" y="666877"/>
                    <a:pt x="0" y="589407"/>
                  </a:cubicBezTo>
                  <a:lnTo>
                    <a:pt x="0" y="140208"/>
                  </a:lnTo>
                  <a:lnTo>
                    <a:pt x="6350" y="140208"/>
                  </a:lnTo>
                  <a:lnTo>
                    <a:pt x="0" y="140208"/>
                  </a:lnTo>
                  <a:moveTo>
                    <a:pt x="12700" y="140208"/>
                  </a:moveTo>
                  <a:lnTo>
                    <a:pt x="12700" y="589407"/>
                  </a:lnTo>
                  <a:lnTo>
                    <a:pt x="6350" y="589407"/>
                  </a:lnTo>
                  <a:lnTo>
                    <a:pt x="12700" y="589407"/>
                  </a:lnTo>
                  <a:cubicBezTo>
                    <a:pt x="12700" y="659892"/>
                    <a:pt x="69850" y="716915"/>
                    <a:pt x="140208" y="716915"/>
                  </a:cubicBezTo>
                  <a:lnTo>
                    <a:pt x="589407" y="716915"/>
                  </a:lnTo>
                  <a:cubicBezTo>
                    <a:pt x="659892" y="716915"/>
                    <a:pt x="716915" y="659765"/>
                    <a:pt x="716915" y="589407"/>
                  </a:cubicBezTo>
                  <a:lnTo>
                    <a:pt x="716915" y="140208"/>
                  </a:lnTo>
                  <a:cubicBezTo>
                    <a:pt x="716915" y="69850"/>
                    <a:pt x="659892" y="12700"/>
                    <a:pt x="589407" y="12700"/>
                  </a:cubicBezTo>
                  <a:lnTo>
                    <a:pt x="140208" y="12700"/>
                  </a:lnTo>
                  <a:lnTo>
                    <a:pt x="140208" y="6350"/>
                  </a:lnTo>
                  <a:lnTo>
                    <a:pt x="140208" y="12700"/>
                  </a:lnTo>
                  <a:cubicBezTo>
                    <a:pt x="69850" y="12700"/>
                    <a:pt x="12700" y="69850"/>
                    <a:pt x="12700" y="140208"/>
                  </a:cubicBezTo>
                  <a:close/>
                </a:path>
              </a:pathLst>
            </a:custGeom>
            <a:solidFill>
              <a:srgbClr val="DDD3BA"/>
            </a:solidFill>
          </p:spPr>
        </p:sp>
      </p:grpSp>
      <p:sp>
        <p:nvSpPr>
          <p:cNvPr name="Freeform 16" id="16" descr="preencoded.png"/>
          <p:cNvSpPr/>
          <p:nvPr/>
        </p:nvSpPr>
        <p:spPr>
          <a:xfrm flipH="false" flipV="false" rot="0">
            <a:off x="8964662" y="2195736"/>
            <a:ext cx="358527" cy="448121"/>
          </a:xfrm>
          <a:custGeom>
            <a:avLst/>
            <a:gdLst/>
            <a:ahLst/>
            <a:cxnLst/>
            <a:rect r="r" b="b" t="t" l="l"/>
            <a:pathLst>
              <a:path h="448121" w="358527">
                <a:moveTo>
                  <a:pt x="0" y="0"/>
                </a:moveTo>
                <a:lnTo>
                  <a:pt x="358528" y="0"/>
                </a:lnTo>
                <a:lnTo>
                  <a:pt x="358528" y="448121"/>
                </a:lnTo>
                <a:lnTo>
                  <a:pt x="0" y="448121"/>
                </a:lnTo>
                <a:lnTo>
                  <a:pt x="0" y="0"/>
                </a:lnTo>
                <a:close/>
              </a:path>
            </a:pathLst>
          </a:custGeom>
          <a:blipFill>
            <a:blip r:embed="rId6"/>
            <a:stretch>
              <a:fillRect l="-527" t="0" r="-527" b="0"/>
            </a:stretch>
          </a:blipFill>
        </p:spPr>
      </p:sp>
      <p:grpSp>
        <p:nvGrpSpPr>
          <p:cNvPr name="Group 17" id="17"/>
          <p:cNvGrpSpPr/>
          <p:nvPr/>
        </p:nvGrpSpPr>
        <p:grpSpPr>
          <a:xfrm rot="0">
            <a:off x="2287340" y="2121248"/>
            <a:ext cx="5661571" cy="373559"/>
            <a:chOff x="0" y="0"/>
            <a:chExt cx="7548762" cy="498078"/>
          </a:xfrm>
        </p:grpSpPr>
        <p:sp>
          <p:nvSpPr>
            <p:cNvPr name="Freeform 18" id="18"/>
            <p:cNvSpPr/>
            <p:nvPr/>
          </p:nvSpPr>
          <p:spPr>
            <a:xfrm flipH="false" flipV="false" rot="0">
              <a:off x="0" y="0"/>
              <a:ext cx="7548762" cy="498078"/>
            </a:xfrm>
            <a:custGeom>
              <a:avLst/>
              <a:gdLst/>
              <a:ahLst/>
              <a:cxnLst/>
              <a:rect r="r" b="b" t="t" l="l"/>
              <a:pathLst>
                <a:path h="498078" w="7548762">
                  <a:moveTo>
                    <a:pt x="0" y="0"/>
                  </a:moveTo>
                  <a:lnTo>
                    <a:pt x="7548762" y="0"/>
                  </a:lnTo>
                  <a:lnTo>
                    <a:pt x="7548762" y="498078"/>
                  </a:lnTo>
                  <a:lnTo>
                    <a:pt x="0" y="498078"/>
                  </a:lnTo>
                  <a:close/>
                </a:path>
              </a:pathLst>
            </a:custGeom>
            <a:solidFill>
              <a:srgbClr val="000000">
                <a:alpha val="0"/>
              </a:srgbClr>
            </a:solidFill>
          </p:spPr>
        </p:sp>
        <p:sp>
          <p:nvSpPr>
            <p:cNvPr name="TextBox 19" id="19"/>
            <p:cNvSpPr txBox="true"/>
            <p:nvPr/>
          </p:nvSpPr>
          <p:spPr>
            <a:xfrm>
              <a:off x="0" y="-9525"/>
              <a:ext cx="7548762" cy="507603"/>
            </a:xfrm>
            <a:prstGeom prst="rect">
              <a:avLst/>
            </a:prstGeom>
          </p:spPr>
          <p:txBody>
            <a:bodyPr anchor="t" rtlCol="false" tIns="0" lIns="0" bIns="0" rIns="0"/>
            <a:lstStyle/>
            <a:p>
              <a:pPr algn="r">
                <a:lnSpc>
                  <a:spcPts val="2937"/>
                </a:lnSpc>
              </a:pPr>
              <a:r>
                <a:rPr lang="en-US" sz="2312">
                  <a:solidFill>
                    <a:srgbClr val="454240"/>
                  </a:solidFill>
                  <a:latin typeface="Libre Baskerville"/>
                  <a:ea typeface="Libre Baskerville"/>
                  <a:cs typeface="Libre Baskerville"/>
                  <a:sym typeface="Libre Baskerville"/>
                </a:rPr>
                <a:t>Expand screening using low-dose CT</a:t>
              </a:r>
            </a:p>
          </p:txBody>
        </p:sp>
      </p:grpSp>
      <p:grpSp>
        <p:nvGrpSpPr>
          <p:cNvPr name="Group 20" id="20"/>
          <p:cNvGrpSpPr/>
          <p:nvPr/>
        </p:nvGrpSpPr>
        <p:grpSpPr>
          <a:xfrm rot="0">
            <a:off x="836562" y="2638128"/>
            <a:ext cx="7112347" cy="382340"/>
            <a:chOff x="0" y="0"/>
            <a:chExt cx="9483130" cy="509787"/>
          </a:xfrm>
        </p:grpSpPr>
        <p:sp>
          <p:nvSpPr>
            <p:cNvPr name="Freeform 21" id="21"/>
            <p:cNvSpPr/>
            <p:nvPr/>
          </p:nvSpPr>
          <p:spPr>
            <a:xfrm flipH="false" flipV="false" rot="0">
              <a:off x="0" y="0"/>
              <a:ext cx="9483130" cy="509787"/>
            </a:xfrm>
            <a:custGeom>
              <a:avLst/>
              <a:gdLst/>
              <a:ahLst/>
              <a:cxnLst/>
              <a:rect r="r" b="b" t="t" l="l"/>
              <a:pathLst>
                <a:path h="509787" w="9483130">
                  <a:moveTo>
                    <a:pt x="0" y="0"/>
                  </a:moveTo>
                  <a:lnTo>
                    <a:pt x="9483130" y="0"/>
                  </a:lnTo>
                  <a:lnTo>
                    <a:pt x="9483130" y="509787"/>
                  </a:lnTo>
                  <a:lnTo>
                    <a:pt x="0" y="509787"/>
                  </a:lnTo>
                  <a:close/>
                </a:path>
              </a:pathLst>
            </a:custGeom>
            <a:solidFill>
              <a:srgbClr val="000000">
                <a:alpha val="0"/>
              </a:srgbClr>
            </a:solidFill>
          </p:spPr>
        </p:sp>
        <p:sp>
          <p:nvSpPr>
            <p:cNvPr name="TextBox 22" id="22"/>
            <p:cNvSpPr txBox="true"/>
            <p:nvPr/>
          </p:nvSpPr>
          <p:spPr>
            <a:xfrm>
              <a:off x="0" y="-76200"/>
              <a:ext cx="9483130" cy="585987"/>
            </a:xfrm>
            <a:prstGeom prst="rect">
              <a:avLst/>
            </a:prstGeom>
          </p:spPr>
          <p:txBody>
            <a:bodyPr anchor="t" rtlCol="false" tIns="0" lIns="0" bIns="0" rIns="0"/>
            <a:lstStyle/>
            <a:p>
              <a:pPr algn="r">
                <a:lnSpc>
                  <a:spcPts val="3000"/>
                </a:lnSpc>
              </a:pPr>
              <a:r>
                <a:rPr lang="en-US" sz="1874">
                  <a:solidFill>
                    <a:srgbClr val="454240"/>
                  </a:solidFill>
                  <a:latin typeface="DM Sans"/>
                  <a:ea typeface="DM Sans"/>
                  <a:cs typeface="DM Sans"/>
                  <a:sym typeface="DM Sans"/>
                </a:rPr>
                <a:t>Especially in counties with tertiary hospitals</a:t>
              </a:r>
            </a:p>
          </p:txBody>
        </p:sp>
      </p:grpSp>
      <p:grpSp>
        <p:nvGrpSpPr>
          <p:cNvPr name="Group 23" id="23"/>
          <p:cNvGrpSpPr/>
          <p:nvPr/>
        </p:nvGrpSpPr>
        <p:grpSpPr>
          <a:xfrm rot="0">
            <a:off x="9384282" y="3600599"/>
            <a:ext cx="717054" cy="28575"/>
            <a:chOff x="0" y="0"/>
            <a:chExt cx="956072" cy="38100"/>
          </a:xfrm>
        </p:grpSpPr>
        <p:sp>
          <p:nvSpPr>
            <p:cNvPr name="Freeform 24" id="24"/>
            <p:cNvSpPr/>
            <p:nvPr/>
          </p:nvSpPr>
          <p:spPr>
            <a:xfrm flipH="false" flipV="false" rot="0">
              <a:off x="0" y="0"/>
              <a:ext cx="956056" cy="38100"/>
            </a:xfrm>
            <a:custGeom>
              <a:avLst/>
              <a:gdLst/>
              <a:ahLst/>
              <a:cxnLst/>
              <a:rect r="r" b="b" t="t" l="l"/>
              <a:pathLst>
                <a:path h="38100" w="956056">
                  <a:moveTo>
                    <a:pt x="0" y="19050"/>
                  </a:moveTo>
                  <a:cubicBezTo>
                    <a:pt x="0" y="8509"/>
                    <a:pt x="8509" y="0"/>
                    <a:pt x="19050" y="0"/>
                  </a:cubicBezTo>
                  <a:lnTo>
                    <a:pt x="937006" y="0"/>
                  </a:lnTo>
                  <a:cubicBezTo>
                    <a:pt x="947547" y="0"/>
                    <a:pt x="956056" y="8509"/>
                    <a:pt x="956056" y="19050"/>
                  </a:cubicBezTo>
                  <a:cubicBezTo>
                    <a:pt x="956056" y="29591"/>
                    <a:pt x="947547" y="38100"/>
                    <a:pt x="937006" y="38100"/>
                  </a:cubicBezTo>
                  <a:lnTo>
                    <a:pt x="19050" y="38100"/>
                  </a:lnTo>
                  <a:cubicBezTo>
                    <a:pt x="8509" y="38100"/>
                    <a:pt x="0" y="29591"/>
                    <a:pt x="0" y="19050"/>
                  </a:cubicBezTo>
                  <a:close/>
                </a:path>
              </a:pathLst>
            </a:custGeom>
            <a:solidFill>
              <a:srgbClr val="DDD3BA"/>
            </a:solidFill>
          </p:spPr>
        </p:sp>
      </p:grpSp>
      <p:grpSp>
        <p:nvGrpSpPr>
          <p:cNvPr name="Group 25" id="25"/>
          <p:cNvGrpSpPr/>
          <p:nvPr/>
        </p:nvGrpSpPr>
        <p:grpSpPr>
          <a:xfrm rot="0">
            <a:off x="8870380" y="3341340"/>
            <a:ext cx="547241" cy="547241"/>
            <a:chOff x="0" y="0"/>
            <a:chExt cx="729655" cy="729655"/>
          </a:xfrm>
        </p:grpSpPr>
        <p:sp>
          <p:nvSpPr>
            <p:cNvPr name="Freeform 26" id="26"/>
            <p:cNvSpPr/>
            <p:nvPr/>
          </p:nvSpPr>
          <p:spPr>
            <a:xfrm flipH="false" flipV="false" rot="0">
              <a:off x="6350" y="6350"/>
              <a:ext cx="716915" cy="716915"/>
            </a:xfrm>
            <a:custGeom>
              <a:avLst/>
              <a:gdLst/>
              <a:ahLst/>
              <a:cxnLst/>
              <a:rect r="r" b="b" t="t" l="l"/>
              <a:pathLst>
                <a:path h="716915" w="716915">
                  <a:moveTo>
                    <a:pt x="0" y="133858"/>
                  </a:moveTo>
                  <a:cubicBezTo>
                    <a:pt x="0" y="59944"/>
                    <a:pt x="59944" y="0"/>
                    <a:pt x="133858" y="0"/>
                  </a:cubicBezTo>
                  <a:lnTo>
                    <a:pt x="583057" y="0"/>
                  </a:lnTo>
                  <a:cubicBezTo>
                    <a:pt x="656971" y="0"/>
                    <a:pt x="716915" y="59944"/>
                    <a:pt x="716915" y="133858"/>
                  </a:cubicBezTo>
                  <a:lnTo>
                    <a:pt x="716915" y="583057"/>
                  </a:lnTo>
                  <a:cubicBezTo>
                    <a:pt x="716915" y="656971"/>
                    <a:pt x="656971" y="716915"/>
                    <a:pt x="583057" y="716915"/>
                  </a:cubicBezTo>
                  <a:lnTo>
                    <a:pt x="133858" y="716915"/>
                  </a:lnTo>
                  <a:cubicBezTo>
                    <a:pt x="59944" y="716915"/>
                    <a:pt x="0" y="656971"/>
                    <a:pt x="0" y="583057"/>
                  </a:cubicBezTo>
                  <a:close/>
                </a:path>
              </a:pathLst>
            </a:custGeom>
            <a:solidFill>
              <a:srgbClr val="F7EDD4"/>
            </a:solidFill>
          </p:spPr>
        </p:sp>
        <p:sp>
          <p:nvSpPr>
            <p:cNvPr name="Freeform 27" id="27"/>
            <p:cNvSpPr/>
            <p:nvPr/>
          </p:nvSpPr>
          <p:spPr>
            <a:xfrm flipH="false" flipV="false" rot="0">
              <a:off x="0" y="0"/>
              <a:ext cx="729615" cy="729615"/>
            </a:xfrm>
            <a:custGeom>
              <a:avLst/>
              <a:gdLst/>
              <a:ahLst/>
              <a:cxnLst/>
              <a:rect r="r" b="b" t="t" l="l"/>
              <a:pathLst>
                <a:path h="729615" w="729615">
                  <a:moveTo>
                    <a:pt x="0" y="140208"/>
                  </a:moveTo>
                  <a:cubicBezTo>
                    <a:pt x="0" y="62738"/>
                    <a:pt x="62738" y="0"/>
                    <a:pt x="140208" y="0"/>
                  </a:cubicBezTo>
                  <a:lnTo>
                    <a:pt x="589407" y="0"/>
                  </a:lnTo>
                  <a:lnTo>
                    <a:pt x="589407" y="6350"/>
                  </a:lnTo>
                  <a:lnTo>
                    <a:pt x="589407" y="0"/>
                  </a:lnTo>
                  <a:cubicBezTo>
                    <a:pt x="666877" y="0"/>
                    <a:pt x="729615" y="62738"/>
                    <a:pt x="729615" y="140208"/>
                  </a:cubicBezTo>
                  <a:lnTo>
                    <a:pt x="723265" y="140208"/>
                  </a:lnTo>
                  <a:lnTo>
                    <a:pt x="729615" y="140208"/>
                  </a:lnTo>
                  <a:lnTo>
                    <a:pt x="729615" y="589407"/>
                  </a:lnTo>
                  <a:lnTo>
                    <a:pt x="723265" y="589407"/>
                  </a:lnTo>
                  <a:lnTo>
                    <a:pt x="729615" y="589407"/>
                  </a:lnTo>
                  <a:cubicBezTo>
                    <a:pt x="729615" y="666877"/>
                    <a:pt x="666877" y="729615"/>
                    <a:pt x="589407" y="729615"/>
                  </a:cubicBezTo>
                  <a:lnTo>
                    <a:pt x="589407" y="723265"/>
                  </a:lnTo>
                  <a:lnTo>
                    <a:pt x="589407" y="729615"/>
                  </a:lnTo>
                  <a:lnTo>
                    <a:pt x="140208" y="729615"/>
                  </a:lnTo>
                  <a:lnTo>
                    <a:pt x="140208" y="723265"/>
                  </a:lnTo>
                  <a:lnTo>
                    <a:pt x="140208" y="729615"/>
                  </a:lnTo>
                  <a:cubicBezTo>
                    <a:pt x="62738" y="729615"/>
                    <a:pt x="0" y="666877"/>
                    <a:pt x="0" y="589407"/>
                  </a:cubicBezTo>
                  <a:lnTo>
                    <a:pt x="0" y="140208"/>
                  </a:lnTo>
                  <a:lnTo>
                    <a:pt x="6350" y="140208"/>
                  </a:lnTo>
                  <a:lnTo>
                    <a:pt x="0" y="140208"/>
                  </a:lnTo>
                  <a:moveTo>
                    <a:pt x="12700" y="140208"/>
                  </a:moveTo>
                  <a:lnTo>
                    <a:pt x="12700" y="589407"/>
                  </a:lnTo>
                  <a:lnTo>
                    <a:pt x="6350" y="589407"/>
                  </a:lnTo>
                  <a:lnTo>
                    <a:pt x="12700" y="589407"/>
                  </a:lnTo>
                  <a:cubicBezTo>
                    <a:pt x="12700" y="659892"/>
                    <a:pt x="69850" y="716915"/>
                    <a:pt x="140208" y="716915"/>
                  </a:cubicBezTo>
                  <a:lnTo>
                    <a:pt x="589407" y="716915"/>
                  </a:lnTo>
                  <a:cubicBezTo>
                    <a:pt x="659892" y="716915"/>
                    <a:pt x="716915" y="659765"/>
                    <a:pt x="716915" y="589407"/>
                  </a:cubicBezTo>
                  <a:lnTo>
                    <a:pt x="716915" y="140208"/>
                  </a:lnTo>
                  <a:cubicBezTo>
                    <a:pt x="716915" y="69850"/>
                    <a:pt x="659892" y="12700"/>
                    <a:pt x="589407" y="12700"/>
                  </a:cubicBezTo>
                  <a:lnTo>
                    <a:pt x="140208" y="12700"/>
                  </a:lnTo>
                  <a:lnTo>
                    <a:pt x="140208" y="6350"/>
                  </a:lnTo>
                  <a:lnTo>
                    <a:pt x="140208" y="12700"/>
                  </a:lnTo>
                  <a:cubicBezTo>
                    <a:pt x="69850" y="12700"/>
                    <a:pt x="12700" y="69850"/>
                    <a:pt x="12700" y="140208"/>
                  </a:cubicBezTo>
                  <a:close/>
                </a:path>
              </a:pathLst>
            </a:custGeom>
            <a:solidFill>
              <a:srgbClr val="DDD3BA"/>
            </a:solidFill>
          </p:spPr>
        </p:sp>
      </p:grpSp>
      <p:sp>
        <p:nvSpPr>
          <p:cNvPr name="Freeform 28" id="28" descr="preencoded.png"/>
          <p:cNvSpPr/>
          <p:nvPr/>
        </p:nvSpPr>
        <p:spPr>
          <a:xfrm flipH="false" flipV="false" rot="0">
            <a:off x="8964662" y="3390825"/>
            <a:ext cx="358527" cy="448121"/>
          </a:xfrm>
          <a:custGeom>
            <a:avLst/>
            <a:gdLst/>
            <a:ahLst/>
            <a:cxnLst/>
            <a:rect r="r" b="b" t="t" l="l"/>
            <a:pathLst>
              <a:path h="448121" w="358527">
                <a:moveTo>
                  <a:pt x="0" y="0"/>
                </a:moveTo>
                <a:lnTo>
                  <a:pt x="358528" y="0"/>
                </a:lnTo>
                <a:lnTo>
                  <a:pt x="358528" y="448121"/>
                </a:lnTo>
                <a:lnTo>
                  <a:pt x="0" y="448121"/>
                </a:lnTo>
                <a:lnTo>
                  <a:pt x="0" y="0"/>
                </a:lnTo>
                <a:close/>
              </a:path>
            </a:pathLst>
          </a:custGeom>
          <a:blipFill>
            <a:blip r:embed="rId7"/>
            <a:stretch>
              <a:fillRect l="-527" t="0" r="-527" b="0"/>
            </a:stretch>
          </a:blipFill>
        </p:spPr>
      </p:sp>
      <p:grpSp>
        <p:nvGrpSpPr>
          <p:cNvPr name="Group 29" id="29"/>
          <p:cNvGrpSpPr/>
          <p:nvPr/>
        </p:nvGrpSpPr>
        <p:grpSpPr>
          <a:xfrm rot="0">
            <a:off x="10339090" y="3316338"/>
            <a:ext cx="5743724" cy="373559"/>
            <a:chOff x="0" y="0"/>
            <a:chExt cx="7658298" cy="498078"/>
          </a:xfrm>
        </p:grpSpPr>
        <p:sp>
          <p:nvSpPr>
            <p:cNvPr name="Freeform 30" id="30"/>
            <p:cNvSpPr/>
            <p:nvPr/>
          </p:nvSpPr>
          <p:spPr>
            <a:xfrm flipH="false" flipV="false" rot="0">
              <a:off x="0" y="0"/>
              <a:ext cx="7658298" cy="498078"/>
            </a:xfrm>
            <a:custGeom>
              <a:avLst/>
              <a:gdLst/>
              <a:ahLst/>
              <a:cxnLst/>
              <a:rect r="r" b="b" t="t" l="l"/>
              <a:pathLst>
                <a:path h="498078" w="7658298">
                  <a:moveTo>
                    <a:pt x="0" y="0"/>
                  </a:moveTo>
                  <a:lnTo>
                    <a:pt x="7658298" y="0"/>
                  </a:lnTo>
                  <a:lnTo>
                    <a:pt x="7658298" y="498078"/>
                  </a:lnTo>
                  <a:lnTo>
                    <a:pt x="0" y="498078"/>
                  </a:lnTo>
                  <a:close/>
                </a:path>
              </a:pathLst>
            </a:custGeom>
            <a:solidFill>
              <a:srgbClr val="000000">
                <a:alpha val="0"/>
              </a:srgbClr>
            </a:solidFill>
          </p:spPr>
        </p:sp>
        <p:sp>
          <p:nvSpPr>
            <p:cNvPr name="TextBox 31" id="31"/>
            <p:cNvSpPr txBox="true"/>
            <p:nvPr/>
          </p:nvSpPr>
          <p:spPr>
            <a:xfrm>
              <a:off x="0" y="-9525"/>
              <a:ext cx="7658298" cy="507603"/>
            </a:xfrm>
            <a:prstGeom prst="rect">
              <a:avLst/>
            </a:prstGeom>
          </p:spPr>
          <p:txBody>
            <a:bodyPr anchor="t" rtlCol="false" tIns="0" lIns="0" bIns="0" rIns="0"/>
            <a:lstStyle/>
            <a:p>
              <a:pPr algn="l">
                <a:lnSpc>
                  <a:spcPts val="2937"/>
                </a:lnSpc>
              </a:pPr>
              <a:r>
                <a:rPr lang="en-US" sz="2312">
                  <a:solidFill>
                    <a:srgbClr val="454240"/>
                  </a:solidFill>
                  <a:latin typeface="Libre Baskerville"/>
                  <a:ea typeface="Libre Baskerville"/>
                  <a:cs typeface="Libre Baskerville"/>
                  <a:sym typeface="Libre Baskerville"/>
                </a:rPr>
                <a:t>Implement tobacco cessation support</a:t>
              </a:r>
            </a:p>
          </p:txBody>
        </p:sp>
      </p:grpSp>
      <p:grpSp>
        <p:nvGrpSpPr>
          <p:cNvPr name="Group 32" id="32"/>
          <p:cNvGrpSpPr/>
          <p:nvPr/>
        </p:nvGrpSpPr>
        <p:grpSpPr>
          <a:xfrm rot="0">
            <a:off x="10339090" y="3833218"/>
            <a:ext cx="7112347" cy="382340"/>
            <a:chOff x="0" y="0"/>
            <a:chExt cx="9483130" cy="509787"/>
          </a:xfrm>
        </p:grpSpPr>
        <p:sp>
          <p:nvSpPr>
            <p:cNvPr name="Freeform 33" id="33"/>
            <p:cNvSpPr/>
            <p:nvPr/>
          </p:nvSpPr>
          <p:spPr>
            <a:xfrm flipH="false" flipV="false" rot="0">
              <a:off x="0" y="0"/>
              <a:ext cx="9483130" cy="509787"/>
            </a:xfrm>
            <a:custGeom>
              <a:avLst/>
              <a:gdLst/>
              <a:ahLst/>
              <a:cxnLst/>
              <a:rect r="r" b="b" t="t" l="l"/>
              <a:pathLst>
                <a:path h="509787" w="9483130">
                  <a:moveTo>
                    <a:pt x="0" y="0"/>
                  </a:moveTo>
                  <a:lnTo>
                    <a:pt x="9483130" y="0"/>
                  </a:lnTo>
                  <a:lnTo>
                    <a:pt x="9483130" y="509787"/>
                  </a:lnTo>
                  <a:lnTo>
                    <a:pt x="0" y="509787"/>
                  </a:lnTo>
                  <a:close/>
                </a:path>
              </a:pathLst>
            </a:custGeom>
            <a:solidFill>
              <a:srgbClr val="000000">
                <a:alpha val="0"/>
              </a:srgbClr>
            </a:solidFill>
          </p:spPr>
        </p:sp>
        <p:sp>
          <p:nvSpPr>
            <p:cNvPr name="TextBox 34" id="34"/>
            <p:cNvSpPr txBox="true"/>
            <p:nvPr/>
          </p:nvSpPr>
          <p:spPr>
            <a:xfrm>
              <a:off x="0" y="-76200"/>
              <a:ext cx="9483130" cy="585987"/>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In all counties for people aged 60–70</a:t>
              </a:r>
            </a:p>
          </p:txBody>
        </p:sp>
      </p:grpSp>
      <p:grpSp>
        <p:nvGrpSpPr>
          <p:cNvPr name="Group 35" id="35"/>
          <p:cNvGrpSpPr/>
          <p:nvPr/>
        </p:nvGrpSpPr>
        <p:grpSpPr>
          <a:xfrm rot="0">
            <a:off x="8186662" y="4676180"/>
            <a:ext cx="717054" cy="28575"/>
            <a:chOff x="0" y="0"/>
            <a:chExt cx="956072" cy="38100"/>
          </a:xfrm>
        </p:grpSpPr>
        <p:sp>
          <p:nvSpPr>
            <p:cNvPr name="Freeform 36" id="36"/>
            <p:cNvSpPr/>
            <p:nvPr/>
          </p:nvSpPr>
          <p:spPr>
            <a:xfrm flipH="false" flipV="false" rot="0">
              <a:off x="0" y="0"/>
              <a:ext cx="956056" cy="38100"/>
            </a:xfrm>
            <a:custGeom>
              <a:avLst/>
              <a:gdLst/>
              <a:ahLst/>
              <a:cxnLst/>
              <a:rect r="r" b="b" t="t" l="l"/>
              <a:pathLst>
                <a:path h="38100" w="956056">
                  <a:moveTo>
                    <a:pt x="0" y="19050"/>
                  </a:moveTo>
                  <a:cubicBezTo>
                    <a:pt x="0" y="8509"/>
                    <a:pt x="8509" y="0"/>
                    <a:pt x="19050" y="0"/>
                  </a:cubicBezTo>
                  <a:lnTo>
                    <a:pt x="937006" y="0"/>
                  </a:lnTo>
                  <a:cubicBezTo>
                    <a:pt x="947547" y="0"/>
                    <a:pt x="956056" y="8509"/>
                    <a:pt x="956056" y="19050"/>
                  </a:cubicBezTo>
                  <a:cubicBezTo>
                    <a:pt x="956056" y="29591"/>
                    <a:pt x="947547" y="38100"/>
                    <a:pt x="937006" y="38100"/>
                  </a:cubicBezTo>
                  <a:lnTo>
                    <a:pt x="19050" y="38100"/>
                  </a:lnTo>
                  <a:cubicBezTo>
                    <a:pt x="8509" y="38100"/>
                    <a:pt x="0" y="29591"/>
                    <a:pt x="0" y="19050"/>
                  </a:cubicBezTo>
                  <a:close/>
                </a:path>
              </a:pathLst>
            </a:custGeom>
            <a:solidFill>
              <a:srgbClr val="DDD3BA"/>
            </a:solidFill>
          </p:spPr>
        </p:sp>
      </p:grpSp>
      <p:grpSp>
        <p:nvGrpSpPr>
          <p:cNvPr name="Group 37" id="37"/>
          <p:cNvGrpSpPr/>
          <p:nvPr/>
        </p:nvGrpSpPr>
        <p:grpSpPr>
          <a:xfrm rot="0">
            <a:off x="8870380" y="4416921"/>
            <a:ext cx="547241" cy="547241"/>
            <a:chOff x="0" y="0"/>
            <a:chExt cx="729655" cy="729655"/>
          </a:xfrm>
        </p:grpSpPr>
        <p:sp>
          <p:nvSpPr>
            <p:cNvPr name="Freeform 38" id="38"/>
            <p:cNvSpPr/>
            <p:nvPr/>
          </p:nvSpPr>
          <p:spPr>
            <a:xfrm flipH="false" flipV="false" rot="0">
              <a:off x="6350" y="6350"/>
              <a:ext cx="716915" cy="716915"/>
            </a:xfrm>
            <a:custGeom>
              <a:avLst/>
              <a:gdLst/>
              <a:ahLst/>
              <a:cxnLst/>
              <a:rect r="r" b="b" t="t" l="l"/>
              <a:pathLst>
                <a:path h="716915" w="716915">
                  <a:moveTo>
                    <a:pt x="0" y="133858"/>
                  </a:moveTo>
                  <a:cubicBezTo>
                    <a:pt x="0" y="59944"/>
                    <a:pt x="59944" y="0"/>
                    <a:pt x="133858" y="0"/>
                  </a:cubicBezTo>
                  <a:lnTo>
                    <a:pt x="583057" y="0"/>
                  </a:lnTo>
                  <a:cubicBezTo>
                    <a:pt x="656971" y="0"/>
                    <a:pt x="716915" y="59944"/>
                    <a:pt x="716915" y="133858"/>
                  </a:cubicBezTo>
                  <a:lnTo>
                    <a:pt x="716915" y="583057"/>
                  </a:lnTo>
                  <a:cubicBezTo>
                    <a:pt x="716915" y="656971"/>
                    <a:pt x="656971" y="716915"/>
                    <a:pt x="583057" y="716915"/>
                  </a:cubicBezTo>
                  <a:lnTo>
                    <a:pt x="133858" y="716915"/>
                  </a:lnTo>
                  <a:cubicBezTo>
                    <a:pt x="59944" y="716915"/>
                    <a:pt x="0" y="656971"/>
                    <a:pt x="0" y="583057"/>
                  </a:cubicBezTo>
                  <a:close/>
                </a:path>
              </a:pathLst>
            </a:custGeom>
            <a:solidFill>
              <a:srgbClr val="F7EDD4"/>
            </a:solidFill>
          </p:spPr>
        </p:sp>
        <p:sp>
          <p:nvSpPr>
            <p:cNvPr name="Freeform 39" id="39"/>
            <p:cNvSpPr/>
            <p:nvPr/>
          </p:nvSpPr>
          <p:spPr>
            <a:xfrm flipH="false" flipV="false" rot="0">
              <a:off x="0" y="0"/>
              <a:ext cx="729615" cy="729615"/>
            </a:xfrm>
            <a:custGeom>
              <a:avLst/>
              <a:gdLst/>
              <a:ahLst/>
              <a:cxnLst/>
              <a:rect r="r" b="b" t="t" l="l"/>
              <a:pathLst>
                <a:path h="729615" w="729615">
                  <a:moveTo>
                    <a:pt x="0" y="140208"/>
                  </a:moveTo>
                  <a:cubicBezTo>
                    <a:pt x="0" y="62738"/>
                    <a:pt x="62738" y="0"/>
                    <a:pt x="140208" y="0"/>
                  </a:cubicBezTo>
                  <a:lnTo>
                    <a:pt x="589407" y="0"/>
                  </a:lnTo>
                  <a:lnTo>
                    <a:pt x="589407" y="6350"/>
                  </a:lnTo>
                  <a:lnTo>
                    <a:pt x="589407" y="0"/>
                  </a:lnTo>
                  <a:cubicBezTo>
                    <a:pt x="666877" y="0"/>
                    <a:pt x="729615" y="62738"/>
                    <a:pt x="729615" y="140208"/>
                  </a:cubicBezTo>
                  <a:lnTo>
                    <a:pt x="723265" y="140208"/>
                  </a:lnTo>
                  <a:lnTo>
                    <a:pt x="729615" y="140208"/>
                  </a:lnTo>
                  <a:lnTo>
                    <a:pt x="729615" y="589407"/>
                  </a:lnTo>
                  <a:lnTo>
                    <a:pt x="723265" y="589407"/>
                  </a:lnTo>
                  <a:lnTo>
                    <a:pt x="729615" y="589407"/>
                  </a:lnTo>
                  <a:cubicBezTo>
                    <a:pt x="729615" y="666877"/>
                    <a:pt x="666877" y="729615"/>
                    <a:pt x="589407" y="729615"/>
                  </a:cubicBezTo>
                  <a:lnTo>
                    <a:pt x="589407" y="723265"/>
                  </a:lnTo>
                  <a:lnTo>
                    <a:pt x="589407" y="729615"/>
                  </a:lnTo>
                  <a:lnTo>
                    <a:pt x="140208" y="729615"/>
                  </a:lnTo>
                  <a:lnTo>
                    <a:pt x="140208" y="723265"/>
                  </a:lnTo>
                  <a:lnTo>
                    <a:pt x="140208" y="729615"/>
                  </a:lnTo>
                  <a:cubicBezTo>
                    <a:pt x="62738" y="729615"/>
                    <a:pt x="0" y="666877"/>
                    <a:pt x="0" y="589407"/>
                  </a:cubicBezTo>
                  <a:lnTo>
                    <a:pt x="0" y="140208"/>
                  </a:lnTo>
                  <a:lnTo>
                    <a:pt x="6350" y="140208"/>
                  </a:lnTo>
                  <a:lnTo>
                    <a:pt x="0" y="140208"/>
                  </a:lnTo>
                  <a:moveTo>
                    <a:pt x="12700" y="140208"/>
                  </a:moveTo>
                  <a:lnTo>
                    <a:pt x="12700" y="589407"/>
                  </a:lnTo>
                  <a:lnTo>
                    <a:pt x="6350" y="589407"/>
                  </a:lnTo>
                  <a:lnTo>
                    <a:pt x="12700" y="589407"/>
                  </a:lnTo>
                  <a:cubicBezTo>
                    <a:pt x="12700" y="659892"/>
                    <a:pt x="69850" y="716915"/>
                    <a:pt x="140208" y="716915"/>
                  </a:cubicBezTo>
                  <a:lnTo>
                    <a:pt x="589407" y="716915"/>
                  </a:lnTo>
                  <a:cubicBezTo>
                    <a:pt x="659892" y="716915"/>
                    <a:pt x="716915" y="659765"/>
                    <a:pt x="716915" y="589407"/>
                  </a:cubicBezTo>
                  <a:lnTo>
                    <a:pt x="716915" y="140208"/>
                  </a:lnTo>
                  <a:cubicBezTo>
                    <a:pt x="716915" y="69850"/>
                    <a:pt x="659892" y="12700"/>
                    <a:pt x="589407" y="12700"/>
                  </a:cubicBezTo>
                  <a:lnTo>
                    <a:pt x="140208" y="12700"/>
                  </a:lnTo>
                  <a:lnTo>
                    <a:pt x="140208" y="6350"/>
                  </a:lnTo>
                  <a:lnTo>
                    <a:pt x="140208" y="12700"/>
                  </a:lnTo>
                  <a:cubicBezTo>
                    <a:pt x="69850" y="12700"/>
                    <a:pt x="12700" y="69850"/>
                    <a:pt x="12700" y="140208"/>
                  </a:cubicBezTo>
                  <a:close/>
                </a:path>
              </a:pathLst>
            </a:custGeom>
            <a:solidFill>
              <a:srgbClr val="DDD3BA"/>
            </a:solidFill>
          </p:spPr>
        </p:sp>
      </p:grpSp>
      <p:sp>
        <p:nvSpPr>
          <p:cNvPr name="Freeform 40" id="40" descr="preencoded.png"/>
          <p:cNvSpPr/>
          <p:nvPr/>
        </p:nvSpPr>
        <p:spPr>
          <a:xfrm flipH="false" flipV="false" rot="0">
            <a:off x="8964662" y="4466406"/>
            <a:ext cx="358527" cy="448121"/>
          </a:xfrm>
          <a:custGeom>
            <a:avLst/>
            <a:gdLst/>
            <a:ahLst/>
            <a:cxnLst/>
            <a:rect r="r" b="b" t="t" l="l"/>
            <a:pathLst>
              <a:path h="448121" w="358527">
                <a:moveTo>
                  <a:pt x="0" y="0"/>
                </a:moveTo>
                <a:lnTo>
                  <a:pt x="358528" y="0"/>
                </a:lnTo>
                <a:lnTo>
                  <a:pt x="358528" y="448121"/>
                </a:lnTo>
                <a:lnTo>
                  <a:pt x="0" y="448121"/>
                </a:lnTo>
                <a:lnTo>
                  <a:pt x="0" y="0"/>
                </a:lnTo>
                <a:close/>
              </a:path>
            </a:pathLst>
          </a:custGeom>
          <a:blipFill>
            <a:blip r:embed="rId8"/>
            <a:stretch>
              <a:fillRect l="-527" t="0" r="-527" b="0"/>
            </a:stretch>
          </a:blipFill>
        </p:spPr>
      </p:sp>
      <p:grpSp>
        <p:nvGrpSpPr>
          <p:cNvPr name="Group 41" id="41"/>
          <p:cNvGrpSpPr/>
          <p:nvPr/>
        </p:nvGrpSpPr>
        <p:grpSpPr>
          <a:xfrm rot="0">
            <a:off x="2584848" y="4391918"/>
            <a:ext cx="5364064" cy="373559"/>
            <a:chOff x="0" y="0"/>
            <a:chExt cx="7152085" cy="498078"/>
          </a:xfrm>
        </p:grpSpPr>
        <p:sp>
          <p:nvSpPr>
            <p:cNvPr name="Freeform 42" id="42"/>
            <p:cNvSpPr/>
            <p:nvPr/>
          </p:nvSpPr>
          <p:spPr>
            <a:xfrm flipH="false" flipV="false" rot="0">
              <a:off x="0" y="0"/>
              <a:ext cx="7152085" cy="498078"/>
            </a:xfrm>
            <a:custGeom>
              <a:avLst/>
              <a:gdLst/>
              <a:ahLst/>
              <a:cxnLst/>
              <a:rect r="r" b="b" t="t" l="l"/>
              <a:pathLst>
                <a:path h="498078" w="7152085">
                  <a:moveTo>
                    <a:pt x="0" y="0"/>
                  </a:moveTo>
                  <a:lnTo>
                    <a:pt x="7152085" y="0"/>
                  </a:lnTo>
                  <a:lnTo>
                    <a:pt x="7152085" y="498078"/>
                  </a:lnTo>
                  <a:lnTo>
                    <a:pt x="0" y="498078"/>
                  </a:lnTo>
                  <a:close/>
                </a:path>
              </a:pathLst>
            </a:custGeom>
            <a:solidFill>
              <a:srgbClr val="000000">
                <a:alpha val="0"/>
              </a:srgbClr>
            </a:solidFill>
          </p:spPr>
        </p:sp>
        <p:sp>
          <p:nvSpPr>
            <p:cNvPr name="TextBox 43" id="43"/>
            <p:cNvSpPr txBox="true"/>
            <p:nvPr/>
          </p:nvSpPr>
          <p:spPr>
            <a:xfrm>
              <a:off x="0" y="-9525"/>
              <a:ext cx="7152085" cy="507603"/>
            </a:xfrm>
            <a:prstGeom prst="rect">
              <a:avLst/>
            </a:prstGeom>
          </p:spPr>
          <p:txBody>
            <a:bodyPr anchor="t" rtlCol="false" tIns="0" lIns="0" bIns="0" rIns="0"/>
            <a:lstStyle/>
            <a:p>
              <a:pPr algn="r">
                <a:lnSpc>
                  <a:spcPts val="2937"/>
                </a:lnSpc>
              </a:pPr>
              <a:r>
                <a:rPr lang="en-US" sz="2312">
                  <a:solidFill>
                    <a:srgbClr val="454240"/>
                  </a:solidFill>
                  <a:latin typeface="Libre Baskerville"/>
                  <a:ea typeface="Libre Baskerville"/>
                  <a:cs typeface="Libre Baskerville"/>
                  <a:sym typeface="Libre Baskerville"/>
                </a:rPr>
                <a:t>Promote early symptom awareness</a:t>
              </a:r>
            </a:p>
          </p:txBody>
        </p:sp>
      </p:grpSp>
      <p:grpSp>
        <p:nvGrpSpPr>
          <p:cNvPr name="Group 44" id="44"/>
          <p:cNvGrpSpPr/>
          <p:nvPr/>
        </p:nvGrpSpPr>
        <p:grpSpPr>
          <a:xfrm rot="0">
            <a:off x="836562" y="4908798"/>
            <a:ext cx="7112347" cy="382340"/>
            <a:chOff x="0" y="0"/>
            <a:chExt cx="9483130" cy="509787"/>
          </a:xfrm>
        </p:grpSpPr>
        <p:sp>
          <p:nvSpPr>
            <p:cNvPr name="Freeform 45" id="45"/>
            <p:cNvSpPr/>
            <p:nvPr/>
          </p:nvSpPr>
          <p:spPr>
            <a:xfrm flipH="false" flipV="false" rot="0">
              <a:off x="0" y="0"/>
              <a:ext cx="9483130" cy="509787"/>
            </a:xfrm>
            <a:custGeom>
              <a:avLst/>
              <a:gdLst/>
              <a:ahLst/>
              <a:cxnLst/>
              <a:rect r="r" b="b" t="t" l="l"/>
              <a:pathLst>
                <a:path h="509787" w="9483130">
                  <a:moveTo>
                    <a:pt x="0" y="0"/>
                  </a:moveTo>
                  <a:lnTo>
                    <a:pt x="9483130" y="0"/>
                  </a:lnTo>
                  <a:lnTo>
                    <a:pt x="9483130" y="509787"/>
                  </a:lnTo>
                  <a:lnTo>
                    <a:pt x="0" y="509787"/>
                  </a:lnTo>
                  <a:close/>
                </a:path>
              </a:pathLst>
            </a:custGeom>
            <a:solidFill>
              <a:srgbClr val="000000">
                <a:alpha val="0"/>
              </a:srgbClr>
            </a:solidFill>
          </p:spPr>
        </p:sp>
        <p:sp>
          <p:nvSpPr>
            <p:cNvPr name="TextBox 46" id="46"/>
            <p:cNvSpPr txBox="true"/>
            <p:nvPr/>
          </p:nvSpPr>
          <p:spPr>
            <a:xfrm>
              <a:off x="0" y="-76200"/>
              <a:ext cx="9483130" cy="585987"/>
            </a:xfrm>
            <a:prstGeom prst="rect">
              <a:avLst/>
            </a:prstGeom>
          </p:spPr>
          <p:txBody>
            <a:bodyPr anchor="t" rtlCol="false" tIns="0" lIns="0" bIns="0" rIns="0"/>
            <a:lstStyle/>
            <a:p>
              <a:pPr algn="r">
                <a:lnSpc>
                  <a:spcPts val="3000"/>
                </a:lnSpc>
              </a:pPr>
              <a:r>
                <a:rPr lang="en-US" sz="1874">
                  <a:solidFill>
                    <a:srgbClr val="454240"/>
                  </a:solidFill>
                  <a:latin typeface="DM Sans"/>
                  <a:ea typeface="DM Sans"/>
                  <a:cs typeface="DM Sans"/>
                  <a:sym typeface="DM Sans"/>
                </a:rPr>
                <a:t>In men and women equally</a:t>
              </a:r>
            </a:p>
          </p:txBody>
        </p:sp>
      </p:grpSp>
      <p:grpSp>
        <p:nvGrpSpPr>
          <p:cNvPr name="Group 47" id="47"/>
          <p:cNvGrpSpPr/>
          <p:nvPr/>
        </p:nvGrpSpPr>
        <p:grpSpPr>
          <a:xfrm rot="0">
            <a:off x="9384282" y="5751910"/>
            <a:ext cx="717054" cy="28575"/>
            <a:chOff x="0" y="0"/>
            <a:chExt cx="956072" cy="38100"/>
          </a:xfrm>
        </p:grpSpPr>
        <p:sp>
          <p:nvSpPr>
            <p:cNvPr name="Freeform 48" id="48"/>
            <p:cNvSpPr/>
            <p:nvPr/>
          </p:nvSpPr>
          <p:spPr>
            <a:xfrm flipH="false" flipV="false" rot="0">
              <a:off x="0" y="0"/>
              <a:ext cx="956056" cy="38100"/>
            </a:xfrm>
            <a:custGeom>
              <a:avLst/>
              <a:gdLst/>
              <a:ahLst/>
              <a:cxnLst/>
              <a:rect r="r" b="b" t="t" l="l"/>
              <a:pathLst>
                <a:path h="38100" w="956056">
                  <a:moveTo>
                    <a:pt x="0" y="19050"/>
                  </a:moveTo>
                  <a:cubicBezTo>
                    <a:pt x="0" y="8509"/>
                    <a:pt x="8509" y="0"/>
                    <a:pt x="19050" y="0"/>
                  </a:cubicBezTo>
                  <a:lnTo>
                    <a:pt x="937006" y="0"/>
                  </a:lnTo>
                  <a:cubicBezTo>
                    <a:pt x="947547" y="0"/>
                    <a:pt x="956056" y="8509"/>
                    <a:pt x="956056" y="19050"/>
                  </a:cubicBezTo>
                  <a:cubicBezTo>
                    <a:pt x="956056" y="29591"/>
                    <a:pt x="947547" y="38100"/>
                    <a:pt x="937006" y="38100"/>
                  </a:cubicBezTo>
                  <a:lnTo>
                    <a:pt x="19050" y="38100"/>
                  </a:lnTo>
                  <a:cubicBezTo>
                    <a:pt x="8509" y="38100"/>
                    <a:pt x="0" y="29591"/>
                    <a:pt x="0" y="19050"/>
                  </a:cubicBezTo>
                  <a:close/>
                </a:path>
              </a:pathLst>
            </a:custGeom>
            <a:solidFill>
              <a:srgbClr val="DDD3BA"/>
            </a:solidFill>
          </p:spPr>
        </p:sp>
      </p:grpSp>
      <p:grpSp>
        <p:nvGrpSpPr>
          <p:cNvPr name="Group 49" id="49"/>
          <p:cNvGrpSpPr/>
          <p:nvPr/>
        </p:nvGrpSpPr>
        <p:grpSpPr>
          <a:xfrm rot="0">
            <a:off x="8870380" y="5492651"/>
            <a:ext cx="547241" cy="547241"/>
            <a:chOff x="0" y="0"/>
            <a:chExt cx="729655" cy="729655"/>
          </a:xfrm>
        </p:grpSpPr>
        <p:sp>
          <p:nvSpPr>
            <p:cNvPr name="Freeform 50" id="50"/>
            <p:cNvSpPr/>
            <p:nvPr/>
          </p:nvSpPr>
          <p:spPr>
            <a:xfrm flipH="false" flipV="false" rot="0">
              <a:off x="6350" y="6350"/>
              <a:ext cx="716915" cy="716915"/>
            </a:xfrm>
            <a:custGeom>
              <a:avLst/>
              <a:gdLst/>
              <a:ahLst/>
              <a:cxnLst/>
              <a:rect r="r" b="b" t="t" l="l"/>
              <a:pathLst>
                <a:path h="716915" w="716915">
                  <a:moveTo>
                    <a:pt x="0" y="133858"/>
                  </a:moveTo>
                  <a:cubicBezTo>
                    <a:pt x="0" y="59944"/>
                    <a:pt x="59944" y="0"/>
                    <a:pt x="133858" y="0"/>
                  </a:cubicBezTo>
                  <a:lnTo>
                    <a:pt x="583057" y="0"/>
                  </a:lnTo>
                  <a:cubicBezTo>
                    <a:pt x="656971" y="0"/>
                    <a:pt x="716915" y="59944"/>
                    <a:pt x="716915" y="133858"/>
                  </a:cubicBezTo>
                  <a:lnTo>
                    <a:pt x="716915" y="583057"/>
                  </a:lnTo>
                  <a:cubicBezTo>
                    <a:pt x="716915" y="656971"/>
                    <a:pt x="656971" y="716915"/>
                    <a:pt x="583057" y="716915"/>
                  </a:cubicBezTo>
                  <a:lnTo>
                    <a:pt x="133858" y="716915"/>
                  </a:lnTo>
                  <a:cubicBezTo>
                    <a:pt x="59944" y="716915"/>
                    <a:pt x="0" y="656971"/>
                    <a:pt x="0" y="583057"/>
                  </a:cubicBezTo>
                  <a:close/>
                </a:path>
              </a:pathLst>
            </a:custGeom>
            <a:solidFill>
              <a:srgbClr val="F7EDD4"/>
            </a:solidFill>
          </p:spPr>
        </p:sp>
        <p:sp>
          <p:nvSpPr>
            <p:cNvPr name="Freeform 51" id="51"/>
            <p:cNvSpPr/>
            <p:nvPr/>
          </p:nvSpPr>
          <p:spPr>
            <a:xfrm flipH="false" flipV="false" rot="0">
              <a:off x="0" y="0"/>
              <a:ext cx="729615" cy="729615"/>
            </a:xfrm>
            <a:custGeom>
              <a:avLst/>
              <a:gdLst/>
              <a:ahLst/>
              <a:cxnLst/>
              <a:rect r="r" b="b" t="t" l="l"/>
              <a:pathLst>
                <a:path h="729615" w="729615">
                  <a:moveTo>
                    <a:pt x="0" y="140208"/>
                  </a:moveTo>
                  <a:cubicBezTo>
                    <a:pt x="0" y="62738"/>
                    <a:pt x="62738" y="0"/>
                    <a:pt x="140208" y="0"/>
                  </a:cubicBezTo>
                  <a:lnTo>
                    <a:pt x="589407" y="0"/>
                  </a:lnTo>
                  <a:lnTo>
                    <a:pt x="589407" y="6350"/>
                  </a:lnTo>
                  <a:lnTo>
                    <a:pt x="589407" y="0"/>
                  </a:lnTo>
                  <a:cubicBezTo>
                    <a:pt x="666877" y="0"/>
                    <a:pt x="729615" y="62738"/>
                    <a:pt x="729615" y="140208"/>
                  </a:cubicBezTo>
                  <a:lnTo>
                    <a:pt x="723265" y="140208"/>
                  </a:lnTo>
                  <a:lnTo>
                    <a:pt x="729615" y="140208"/>
                  </a:lnTo>
                  <a:lnTo>
                    <a:pt x="729615" y="589407"/>
                  </a:lnTo>
                  <a:lnTo>
                    <a:pt x="723265" y="589407"/>
                  </a:lnTo>
                  <a:lnTo>
                    <a:pt x="729615" y="589407"/>
                  </a:lnTo>
                  <a:cubicBezTo>
                    <a:pt x="729615" y="666877"/>
                    <a:pt x="666877" y="729615"/>
                    <a:pt x="589407" y="729615"/>
                  </a:cubicBezTo>
                  <a:lnTo>
                    <a:pt x="589407" y="723265"/>
                  </a:lnTo>
                  <a:lnTo>
                    <a:pt x="589407" y="729615"/>
                  </a:lnTo>
                  <a:lnTo>
                    <a:pt x="140208" y="729615"/>
                  </a:lnTo>
                  <a:lnTo>
                    <a:pt x="140208" y="723265"/>
                  </a:lnTo>
                  <a:lnTo>
                    <a:pt x="140208" y="729615"/>
                  </a:lnTo>
                  <a:cubicBezTo>
                    <a:pt x="62738" y="729615"/>
                    <a:pt x="0" y="666877"/>
                    <a:pt x="0" y="589407"/>
                  </a:cubicBezTo>
                  <a:lnTo>
                    <a:pt x="0" y="140208"/>
                  </a:lnTo>
                  <a:lnTo>
                    <a:pt x="6350" y="140208"/>
                  </a:lnTo>
                  <a:lnTo>
                    <a:pt x="0" y="140208"/>
                  </a:lnTo>
                  <a:moveTo>
                    <a:pt x="12700" y="140208"/>
                  </a:moveTo>
                  <a:lnTo>
                    <a:pt x="12700" y="589407"/>
                  </a:lnTo>
                  <a:lnTo>
                    <a:pt x="6350" y="589407"/>
                  </a:lnTo>
                  <a:lnTo>
                    <a:pt x="12700" y="589407"/>
                  </a:lnTo>
                  <a:cubicBezTo>
                    <a:pt x="12700" y="659892"/>
                    <a:pt x="69850" y="716915"/>
                    <a:pt x="140208" y="716915"/>
                  </a:cubicBezTo>
                  <a:lnTo>
                    <a:pt x="589407" y="716915"/>
                  </a:lnTo>
                  <a:cubicBezTo>
                    <a:pt x="659892" y="716915"/>
                    <a:pt x="716915" y="659765"/>
                    <a:pt x="716915" y="589407"/>
                  </a:cubicBezTo>
                  <a:lnTo>
                    <a:pt x="716915" y="140208"/>
                  </a:lnTo>
                  <a:cubicBezTo>
                    <a:pt x="716915" y="69850"/>
                    <a:pt x="659892" y="12700"/>
                    <a:pt x="589407" y="12700"/>
                  </a:cubicBezTo>
                  <a:lnTo>
                    <a:pt x="140208" y="12700"/>
                  </a:lnTo>
                  <a:lnTo>
                    <a:pt x="140208" y="6350"/>
                  </a:lnTo>
                  <a:lnTo>
                    <a:pt x="140208" y="12700"/>
                  </a:lnTo>
                  <a:cubicBezTo>
                    <a:pt x="69850" y="12700"/>
                    <a:pt x="12700" y="69850"/>
                    <a:pt x="12700" y="140208"/>
                  </a:cubicBezTo>
                  <a:close/>
                </a:path>
              </a:pathLst>
            </a:custGeom>
            <a:solidFill>
              <a:srgbClr val="DDD3BA"/>
            </a:solidFill>
          </p:spPr>
        </p:sp>
      </p:grpSp>
      <p:sp>
        <p:nvSpPr>
          <p:cNvPr name="Freeform 52" id="52" descr="preencoded.png"/>
          <p:cNvSpPr/>
          <p:nvPr/>
        </p:nvSpPr>
        <p:spPr>
          <a:xfrm flipH="false" flipV="false" rot="0">
            <a:off x="8964662" y="5542136"/>
            <a:ext cx="358527" cy="448121"/>
          </a:xfrm>
          <a:custGeom>
            <a:avLst/>
            <a:gdLst/>
            <a:ahLst/>
            <a:cxnLst/>
            <a:rect r="r" b="b" t="t" l="l"/>
            <a:pathLst>
              <a:path h="448121" w="358527">
                <a:moveTo>
                  <a:pt x="0" y="0"/>
                </a:moveTo>
                <a:lnTo>
                  <a:pt x="358528" y="0"/>
                </a:lnTo>
                <a:lnTo>
                  <a:pt x="358528" y="448121"/>
                </a:lnTo>
                <a:lnTo>
                  <a:pt x="0" y="448121"/>
                </a:lnTo>
                <a:lnTo>
                  <a:pt x="0" y="0"/>
                </a:lnTo>
                <a:close/>
              </a:path>
            </a:pathLst>
          </a:custGeom>
          <a:blipFill>
            <a:blip r:embed="rId9"/>
            <a:stretch>
              <a:fillRect l="-527" t="0" r="-527" b="0"/>
            </a:stretch>
          </a:blipFill>
        </p:spPr>
      </p:sp>
      <p:grpSp>
        <p:nvGrpSpPr>
          <p:cNvPr name="Group 53" id="53"/>
          <p:cNvGrpSpPr/>
          <p:nvPr/>
        </p:nvGrpSpPr>
        <p:grpSpPr>
          <a:xfrm rot="0">
            <a:off x="10339090" y="5467647"/>
            <a:ext cx="4927998" cy="373559"/>
            <a:chOff x="0" y="0"/>
            <a:chExt cx="6570663" cy="498078"/>
          </a:xfrm>
        </p:grpSpPr>
        <p:sp>
          <p:nvSpPr>
            <p:cNvPr name="Freeform 54" id="54"/>
            <p:cNvSpPr/>
            <p:nvPr/>
          </p:nvSpPr>
          <p:spPr>
            <a:xfrm flipH="false" flipV="false" rot="0">
              <a:off x="0" y="0"/>
              <a:ext cx="6570663" cy="498078"/>
            </a:xfrm>
            <a:custGeom>
              <a:avLst/>
              <a:gdLst/>
              <a:ahLst/>
              <a:cxnLst/>
              <a:rect r="r" b="b" t="t" l="l"/>
              <a:pathLst>
                <a:path h="498078" w="6570663">
                  <a:moveTo>
                    <a:pt x="0" y="0"/>
                  </a:moveTo>
                  <a:lnTo>
                    <a:pt x="6570663" y="0"/>
                  </a:lnTo>
                  <a:lnTo>
                    <a:pt x="6570663" y="498078"/>
                  </a:lnTo>
                  <a:lnTo>
                    <a:pt x="0" y="498078"/>
                  </a:lnTo>
                  <a:close/>
                </a:path>
              </a:pathLst>
            </a:custGeom>
            <a:solidFill>
              <a:srgbClr val="000000">
                <a:alpha val="0"/>
              </a:srgbClr>
            </a:solidFill>
          </p:spPr>
        </p:sp>
        <p:sp>
          <p:nvSpPr>
            <p:cNvPr name="TextBox 55" id="55"/>
            <p:cNvSpPr txBox="true"/>
            <p:nvPr/>
          </p:nvSpPr>
          <p:spPr>
            <a:xfrm>
              <a:off x="0" y="-9525"/>
              <a:ext cx="6570663" cy="507603"/>
            </a:xfrm>
            <a:prstGeom prst="rect">
              <a:avLst/>
            </a:prstGeom>
          </p:spPr>
          <p:txBody>
            <a:bodyPr anchor="t" rtlCol="false" tIns="0" lIns="0" bIns="0" rIns="0"/>
            <a:lstStyle/>
            <a:p>
              <a:pPr algn="l">
                <a:lnSpc>
                  <a:spcPts val="2937"/>
                </a:lnSpc>
              </a:pPr>
              <a:r>
                <a:rPr lang="en-US" sz="2312">
                  <a:solidFill>
                    <a:srgbClr val="454240"/>
                  </a:solidFill>
                  <a:latin typeface="Libre Baskerville"/>
                  <a:ea typeface="Libre Baskerville"/>
                  <a:cs typeface="Libre Baskerville"/>
                  <a:sym typeface="Libre Baskerville"/>
                </a:rPr>
                <a:t>Strengthen rural health facilities</a:t>
              </a:r>
            </a:p>
          </p:txBody>
        </p:sp>
      </p:grpSp>
      <p:grpSp>
        <p:nvGrpSpPr>
          <p:cNvPr name="Group 56" id="56"/>
          <p:cNvGrpSpPr/>
          <p:nvPr/>
        </p:nvGrpSpPr>
        <p:grpSpPr>
          <a:xfrm rot="0">
            <a:off x="10339090" y="5984527"/>
            <a:ext cx="7112347" cy="382340"/>
            <a:chOff x="0" y="0"/>
            <a:chExt cx="9483130" cy="509787"/>
          </a:xfrm>
        </p:grpSpPr>
        <p:sp>
          <p:nvSpPr>
            <p:cNvPr name="Freeform 57" id="57"/>
            <p:cNvSpPr/>
            <p:nvPr/>
          </p:nvSpPr>
          <p:spPr>
            <a:xfrm flipH="false" flipV="false" rot="0">
              <a:off x="0" y="0"/>
              <a:ext cx="9483130" cy="509787"/>
            </a:xfrm>
            <a:custGeom>
              <a:avLst/>
              <a:gdLst/>
              <a:ahLst/>
              <a:cxnLst/>
              <a:rect r="r" b="b" t="t" l="l"/>
              <a:pathLst>
                <a:path h="509787" w="9483130">
                  <a:moveTo>
                    <a:pt x="0" y="0"/>
                  </a:moveTo>
                  <a:lnTo>
                    <a:pt x="9483130" y="0"/>
                  </a:lnTo>
                  <a:lnTo>
                    <a:pt x="9483130" y="509787"/>
                  </a:lnTo>
                  <a:lnTo>
                    <a:pt x="0" y="509787"/>
                  </a:lnTo>
                  <a:close/>
                </a:path>
              </a:pathLst>
            </a:custGeom>
            <a:solidFill>
              <a:srgbClr val="000000">
                <a:alpha val="0"/>
              </a:srgbClr>
            </a:solidFill>
          </p:spPr>
        </p:sp>
        <p:sp>
          <p:nvSpPr>
            <p:cNvPr name="TextBox 58" id="58"/>
            <p:cNvSpPr txBox="true"/>
            <p:nvPr/>
          </p:nvSpPr>
          <p:spPr>
            <a:xfrm>
              <a:off x="0" y="-76200"/>
              <a:ext cx="9483130" cy="585987"/>
            </a:xfrm>
            <a:prstGeom prst="rect">
              <a:avLst/>
            </a:prstGeom>
          </p:spPr>
          <p:txBody>
            <a:bodyPr anchor="t" rtlCol="false" tIns="0" lIns="0" bIns="0" rIns="0"/>
            <a:lstStyle/>
            <a:p>
              <a:pPr algn="l">
                <a:lnSpc>
                  <a:spcPts val="3000"/>
                </a:lnSpc>
              </a:pPr>
              <a:r>
                <a:rPr lang="en-US" sz="1874">
                  <a:solidFill>
                    <a:srgbClr val="454240"/>
                  </a:solidFill>
                  <a:latin typeface="DM Sans"/>
                  <a:ea typeface="DM Sans"/>
                  <a:cs typeface="DM Sans"/>
                  <a:sym typeface="DM Sans"/>
                </a:rPr>
                <a:t>To manage early-stage diagnosis and surgical cases</a:t>
              </a:r>
            </a:p>
          </p:txBody>
        </p:sp>
      </p:grpSp>
      <p:grpSp>
        <p:nvGrpSpPr>
          <p:cNvPr name="Group 59" id="59"/>
          <p:cNvGrpSpPr/>
          <p:nvPr/>
        </p:nvGrpSpPr>
        <p:grpSpPr>
          <a:xfrm rot="0">
            <a:off x="8186662" y="6827639"/>
            <a:ext cx="717054" cy="28575"/>
            <a:chOff x="0" y="0"/>
            <a:chExt cx="956072" cy="38100"/>
          </a:xfrm>
        </p:grpSpPr>
        <p:sp>
          <p:nvSpPr>
            <p:cNvPr name="Freeform 60" id="60"/>
            <p:cNvSpPr/>
            <p:nvPr/>
          </p:nvSpPr>
          <p:spPr>
            <a:xfrm flipH="false" flipV="false" rot="0">
              <a:off x="0" y="0"/>
              <a:ext cx="956056" cy="38100"/>
            </a:xfrm>
            <a:custGeom>
              <a:avLst/>
              <a:gdLst/>
              <a:ahLst/>
              <a:cxnLst/>
              <a:rect r="r" b="b" t="t" l="l"/>
              <a:pathLst>
                <a:path h="38100" w="956056">
                  <a:moveTo>
                    <a:pt x="0" y="19050"/>
                  </a:moveTo>
                  <a:cubicBezTo>
                    <a:pt x="0" y="8509"/>
                    <a:pt x="8509" y="0"/>
                    <a:pt x="19050" y="0"/>
                  </a:cubicBezTo>
                  <a:lnTo>
                    <a:pt x="937006" y="0"/>
                  </a:lnTo>
                  <a:cubicBezTo>
                    <a:pt x="947547" y="0"/>
                    <a:pt x="956056" y="8509"/>
                    <a:pt x="956056" y="19050"/>
                  </a:cubicBezTo>
                  <a:cubicBezTo>
                    <a:pt x="956056" y="29591"/>
                    <a:pt x="947547" y="38100"/>
                    <a:pt x="937006" y="38100"/>
                  </a:cubicBezTo>
                  <a:lnTo>
                    <a:pt x="19050" y="38100"/>
                  </a:lnTo>
                  <a:cubicBezTo>
                    <a:pt x="8509" y="38100"/>
                    <a:pt x="0" y="29591"/>
                    <a:pt x="0" y="19050"/>
                  </a:cubicBezTo>
                  <a:close/>
                </a:path>
              </a:pathLst>
            </a:custGeom>
            <a:solidFill>
              <a:srgbClr val="DDD3BA"/>
            </a:solidFill>
          </p:spPr>
        </p:sp>
      </p:grpSp>
      <p:grpSp>
        <p:nvGrpSpPr>
          <p:cNvPr name="Group 61" id="61"/>
          <p:cNvGrpSpPr/>
          <p:nvPr/>
        </p:nvGrpSpPr>
        <p:grpSpPr>
          <a:xfrm rot="0">
            <a:off x="8870380" y="6568380"/>
            <a:ext cx="547241" cy="547241"/>
            <a:chOff x="0" y="0"/>
            <a:chExt cx="729655" cy="729655"/>
          </a:xfrm>
        </p:grpSpPr>
        <p:sp>
          <p:nvSpPr>
            <p:cNvPr name="Freeform 62" id="62"/>
            <p:cNvSpPr/>
            <p:nvPr/>
          </p:nvSpPr>
          <p:spPr>
            <a:xfrm flipH="false" flipV="false" rot="0">
              <a:off x="6350" y="6350"/>
              <a:ext cx="716915" cy="716915"/>
            </a:xfrm>
            <a:custGeom>
              <a:avLst/>
              <a:gdLst/>
              <a:ahLst/>
              <a:cxnLst/>
              <a:rect r="r" b="b" t="t" l="l"/>
              <a:pathLst>
                <a:path h="716915" w="716915">
                  <a:moveTo>
                    <a:pt x="0" y="133858"/>
                  </a:moveTo>
                  <a:cubicBezTo>
                    <a:pt x="0" y="59944"/>
                    <a:pt x="59944" y="0"/>
                    <a:pt x="133858" y="0"/>
                  </a:cubicBezTo>
                  <a:lnTo>
                    <a:pt x="583057" y="0"/>
                  </a:lnTo>
                  <a:cubicBezTo>
                    <a:pt x="656971" y="0"/>
                    <a:pt x="716915" y="59944"/>
                    <a:pt x="716915" y="133858"/>
                  </a:cubicBezTo>
                  <a:lnTo>
                    <a:pt x="716915" y="583057"/>
                  </a:lnTo>
                  <a:cubicBezTo>
                    <a:pt x="716915" y="656971"/>
                    <a:pt x="656971" y="716915"/>
                    <a:pt x="583057" y="716915"/>
                  </a:cubicBezTo>
                  <a:lnTo>
                    <a:pt x="133858" y="716915"/>
                  </a:lnTo>
                  <a:cubicBezTo>
                    <a:pt x="59944" y="716915"/>
                    <a:pt x="0" y="656971"/>
                    <a:pt x="0" y="583057"/>
                  </a:cubicBezTo>
                  <a:close/>
                </a:path>
              </a:pathLst>
            </a:custGeom>
            <a:solidFill>
              <a:srgbClr val="F7EDD4"/>
            </a:solidFill>
          </p:spPr>
        </p:sp>
        <p:sp>
          <p:nvSpPr>
            <p:cNvPr name="Freeform 63" id="63"/>
            <p:cNvSpPr/>
            <p:nvPr/>
          </p:nvSpPr>
          <p:spPr>
            <a:xfrm flipH="false" flipV="false" rot="0">
              <a:off x="0" y="0"/>
              <a:ext cx="729615" cy="729615"/>
            </a:xfrm>
            <a:custGeom>
              <a:avLst/>
              <a:gdLst/>
              <a:ahLst/>
              <a:cxnLst/>
              <a:rect r="r" b="b" t="t" l="l"/>
              <a:pathLst>
                <a:path h="729615" w="729615">
                  <a:moveTo>
                    <a:pt x="0" y="140208"/>
                  </a:moveTo>
                  <a:cubicBezTo>
                    <a:pt x="0" y="62738"/>
                    <a:pt x="62738" y="0"/>
                    <a:pt x="140208" y="0"/>
                  </a:cubicBezTo>
                  <a:lnTo>
                    <a:pt x="589407" y="0"/>
                  </a:lnTo>
                  <a:lnTo>
                    <a:pt x="589407" y="6350"/>
                  </a:lnTo>
                  <a:lnTo>
                    <a:pt x="589407" y="0"/>
                  </a:lnTo>
                  <a:cubicBezTo>
                    <a:pt x="666877" y="0"/>
                    <a:pt x="729615" y="62738"/>
                    <a:pt x="729615" y="140208"/>
                  </a:cubicBezTo>
                  <a:lnTo>
                    <a:pt x="723265" y="140208"/>
                  </a:lnTo>
                  <a:lnTo>
                    <a:pt x="729615" y="140208"/>
                  </a:lnTo>
                  <a:lnTo>
                    <a:pt x="729615" y="589407"/>
                  </a:lnTo>
                  <a:lnTo>
                    <a:pt x="723265" y="589407"/>
                  </a:lnTo>
                  <a:lnTo>
                    <a:pt x="729615" y="589407"/>
                  </a:lnTo>
                  <a:cubicBezTo>
                    <a:pt x="729615" y="666877"/>
                    <a:pt x="666877" y="729615"/>
                    <a:pt x="589407" y="729615"/>
                  </a:cubicBezTo>
                  <a:lnTo>
                    <a:pt x="589407" y="723265"/>
                  </a:lnTo>
                  <a:lnTo>
                    <a:pt x="589407" y="729615"/>
                  </a:lnTo>
                  <a:lnTo>
                    <a:pt x="140208" y="729615"/>
                  </a:lnTo>
                  <a:lnTo>
                    <a:pt x="140208" y="723265"/>
                  </a:lnTo>
                  <a:lnTo>
                    <a:pt x="140208" y="729615"/>
                  </a:lnTo>
                  <a:cubicBezTo>
                    <a:pt x="62738" y="729615"/>
                    <a:pt x="0" y="666877"/>
                    <a:pt x="0" y="589407"/>
                  </a:cubicBezTo>
                  <a:lnTo>
                    <a:pt x="0" y="140208"/>
                  </a:lnTo>
                  <a:lnTo>
                    <a:pt x="6350" y="140208"/>
                  </a:lnTo>
                  <a:lnTo>
                    <a:pt x="0" y="140208"/>
                  </a:lnTo>
                  <a:moveTo>
                    <a:pt x="12700" y="140208"/>
                  </a:moveTo>
                  <a:lnTo>
                    <a:pt x="12700" y="589407"/>
                  </a:lnTo>
                  <a:lnTo>
                    <a:pt x="6350" y="589407"/>
                  </a:lnTo>
                  <a:lnTo>
                    <a:pt x="12700" y="589407"/>
                  </a:lnTo>
                  <a:cubicBezTo>
                    <a:pt x="12700" y="659892"/>
                    <a:pt x="69850" y="716915"/>
                    <a:pt x="140208" y="716915"/>
                  </a:cubicBezTo>
                  <a:lnTo>
                    <a:pt x="589407" y="716915"/>
                  </a:lnTo>
                  <a:cubicBezTo>
                    <a:pt x="659892" y="716915"/>
                    <a:pt x="716915" y="659765"/>
                    <a:pt x="716915" y="589407"/>
                  </a:cubicBezTo>
                  <a:lnTo>
                    <a:pt x="716915" y="140208"/>
                  </a:lnTo>
                  <a:cubicBezTo>
                    <a:pt x="716915" y="69850"/>
                    <a:pt x="659892" y="12700"/>
                    <a:pt x="589407" y="12700"/>
                  </a:cubicBezTo>
                  <a:lnTo>
                    <a:pt x="140208" y="12700"/>
                  </a:lnTo>
                  <a:lnTo>
                    <a:pt x="140208" y="6350"/>
                  </a:lnTo>
                  <a:lnTo>
                    <a:pt x="140208" y="12700"/>
                  </a:lnTo>
                  <a:cubicBezTo>
                    <a:pt x="69850" y="12700"/>
                    <a:pt x="12700" y="69850"/>
                    <a:pt x="12700" y="140208"/>
                  </a:cubicBezTo>
                  <a:close/>
                </a:path>
              </a:pathLst>
            </a:custGeom>
            <a:solidFill>
              <a:srgbClr val="DDD3BA"/>
            </a:solidFill>
          </p:spPr>
        </p:sp>
      </p:grpSp>
      <p:sp>
        <p:nvSpPr>
          <p:cNvPr name="Freeform 64" id="64" descr="preencoded.png"/>
          <p:cNvSpPr/>
          <p:nvPr/>
        </p:nvSpPr>
        <p:spPr>
          <a:xfrm flipH="false" flipV="false" rot="0">
            <a:off x="8964662" y="6617866"/>
            <a:ext cx="358527" cy="448121"/>
          </a:xfrm>
          <a:custGeom>
            <a:avLst/>
            <a:gdLst/>
            <a:ahLst/>
            <a:cxnLst/>
            <a:rect r="r" b="b" t="t" l="l"/>
            <a:pathLst>
              <a:path h="448121" w="358527">
                <a:moveTo>
                  <a:pt x="0" y="0"/>
                </a:moveTo>
                <a:lnTo>
                  <a:pt x="358528" y="0"/>
                </a:lnTo>
                <a:lnTo>
                  <a:pt x="358528" y="448121"/>
                </a:lnTo>
                <a:lnTo>
                  <a:pt x="0" y="448121"/>
                </a:lnTo>
                <a:lnTo>
                  <a:pt x="0" y="0"/>
                </a:lnTo>
                <a:close/>
              </a:path>
            </a:pathLst>
          </a:custGeom>
          <a:blipFill>
            <a:blip r:embed="rId10"/>
            <a:stretch>
              <a:fillRect l="-527" t="0" r="-527" b="0"/>
            </a:stretch>
          </a:blipFill>
        </p:spPr>
      </p:sp>
      <p:grpSp>
        <p:nvGrpSpPr>
          <p:cNvPr name="Group 65" id="65"/>
          <p:cNvGrpSpPr/>
          <p:nvPr/>
        </p:nvGrpSpPr>
        <p:grpSpPr>
          <a:xfrm rot="0">
            <a:off x="4960888" y="6543377"/>
            <a:ext cx="2988022" cy="373559"/>
            <a:chOff x="0" y="0"/>
            <a:chExt cx="3984030" cy="498078"/>
          </a:xfrm>
        </p:grpSpPr>
        <p:sp>
          <p:nvSpPr>
            <p:cNvPr name="Freeform 66" id="66"/>
            <p:cNvSpPr/>
            <p:nvPr/>
          </p:nvSpPr>
          <p:spPr>
            <a:xfrm flipH="false" flipV="false" rot="0">
              <a:off x="0" y="0"/>
              <a:ext cx="3984030" cy="498078"/>
            </a:xfrm>
            <a:custGeom>
              <a:avLst/>
              <a:gdLst/>
              <a:ahLst/>
              <a:cxnLst/>
              <a:rect r="r" b="b" t="t" l="l"/>
              <a:pathLst>
                <a:path h="498078" w="3984030">
                  <a:moveTo>
                    <a:pt x="0" y="0"/>
                  </a:moveTo>
                  <a:lnTo>
                    <a:pt x="3984030" y="0"/>
                  </a:lnTo>
                  <a:lnTo>
                    <a:pt x="3984030" y="498078"/>
                  </a:lnTo>
                  <a:lnTo>
                    <a:pt x="0" y="498078"/>
                  </a:lnTo>
                  <a:close/>
                </a:path>
              </a:pathLst>
            </a:custGeom>
            <a:solidFill>
              <a:srgbClr val="000000">
                <a:alpha val="0"/>
              </a:srgbClr>
            </a:solidFill>
          </p:spPr>
        </p:sp>
        <p:sp>
          <p:nvSpPr>
            <p:cNvPr name="TextBox 67" id="67"/>
            <p:cNvSpPr txBox="true"/>
            <p:nvPr/>
          </p:nvSpPr>
          <p:spPr>
            <a:xfrm>
              <a:off x="0" y="-9525"/>
              <a:ext cx="3984030" cy="507603"/>
            </a:xfrm>
            <a:prstGeom prst="rect">
              <a:avLst/>
            </a:prstGeom>
          </p:spPr>
          <p:txBody>
            <a:bodyPr anchor="t" rtlCol="false" tIns="0" lIns="0" bIns="0" rIns="0"/>
            <a:lstStyle/>
            <a:p>
              <a:pPr algn="r">
                <a:lnSpc>
                  <a:spcPts val="2937"/>
                </a:lnSpc>
              </a:pPr>
              <a:r>
                <a:rPr lang="en-US" sz="2312">
                  <a:solidFill>
                    <a:srgbClr val="454240"/>
                  </a:solidFill>
                  <a:latin typeface="Libre Baskerville"/>
                  <a:ea typeface="Libre Baskerville"/>
                  <a:cs typeface="Libre Baskerville"/>
                  <a:sym typeface="Libre Baskerville"/>
                </a:rPr>
                <a:t>Monitor air quality</a:t>
              </a:r>
            </a:p>
          </p:txBody>
        </p:sp>
      </p:grpSp>
      <p:grpSp>
        <p:nvGrpSpPr>
          <p:cNvPr name="Group 68" id="68"/>
          <p:cNvGrpSpPr/>
          <p:nvPr/>
        </p:nvGrpSpPr>
        <p:grpSpPr>
          <a:xfrm rot="0">
            <a:off x="836562" y="7060257"/>
            <a:ext cx="7112347" cy="382340"/>
            <a:chOff x="0" y="0"/>
            <a:chExt cx="9483130" cy="509787"/>
          </a:xfrm>
        </p:grpSpPr>
        <p:sp>
          <p:nvSpPr>
            <p:cNvPr name="Freeform 69" id="69"/>
            <p:cNvSpPr/>
            <p:nvPr/>
          </p:nvSpPr>
          <p:spPr>
            <a:xfrm flipH="false" flipV="false" rot="0">
              <a:off x="0" y="0"/>
              <a:ext cx="9483130" cy="509787"/>
            </a:xfrm>
            <a:custGeom>
              <a:avLst/>
              <a:gdLst/>
              <a:ahLst/>
              <a:cxnLst/>
              <a:rect r="r" b="b" t="t" l="l"/>
              <a:pathLst>
                <a:path h="509787" w="9483130">
                  <a:moveTo>
                    <a:pt x="0" y="0"/>
                  </a:moveTo>
                  <a:lnTo>
                    <a:pt x="9483130" y="0"/>
                  </a:lnTo>
                  <a:lnTo>
                    <a:pt x="9483130" y="509787"/>
                  </a:lnTo>
                  <a:lnTo>
                    <a:pt x="0" y="509787"/>
                  </a:lnTo>
                  <a:close/>
                </a:path>
              </a:pathLst>
            </a:custGeom>
            <a:solidFill>
              <a:srgbClr val="000000">
                <a:alpha val="0"/>
              </a:srgbClr>
            </a:solidFill>
          </p:spPr>
        </p:sp>
        <p:sp>
          <p:nvSpPr>
            <p:cNvPr name="TextBox 70" id="70"/>
            <p:cNvSpPr txBox="true"/>
            <p:nvPr/>
          </p:nvSpPr>
          <p:spPr>
            <a:xfrm>
              <a:off x="0" y="-76200"/>
              <a:ext cx="9483130" cy="585987"/>
            </a:xfrm>
            <a:prstGeom prst="rect">
              <a:avLst/>
            </a:prstGeom>
          </p:spPr>
          <p:txBody>
            <a:bodyPr anchor="t" rtlCol="false" tIns="0" lIns="0" bIns="0" rIns="0"/>
            <a:lstStyle/>
            <a:p>
              <a:pPr algn="r">
                <a:lnSpc>
                  <a:spcPts val="3000"/>
                </a:lnSpc>
              </a:pPr>
              <a:r>
                <a:rPr lang="en-US" sz="1874">
                  <a:solidFill>
                    <a:srgbClr val="454240"/>
                  </a:solidFill>
                  <a:latin typeface="DM Sans"/>
                  <a:ea typeface="DM Sans"/>
                  <a:cs typeface="DM Sans"/>
                  <a:sym typeface="DM Sans"/>
                </a:rPr>
                <a:t>And regulate biomass fuel exposure in rural homes</a:t>
              </a:r>
            </a:p>
          </p:txBody>
        </p:sp>
      </p:grpSp>
      <p:grpSp>
        <p:nvGrpSpPr>
          <p:cNvPr name="Group 71" id="71"/>
          <p:cNvGrpSpPr/>
          <p:nvPr/>
        </p:nvGrpSpPr>
        <p:grpSpPr>
          <a:xfrm rot="0">
            <a:off x="836562" y="8485585"/>
            <a:ext cx="16614874" cy="1147019"/>
            <a:chOff x="0" y="0"/>
            <a:chExt cx="22153165" cy="1529358"/>
          </a:xfrm>
        </p:grpSpPr>
        <p:sp>
          <p:nvSpPr>
            <p:cNvPr name="Freeform 72" id="72"/>
            <p:cNvSpPr/>
            <p:nvPr/>
          </p:nvSpPr>
          <p:spPr>
            <a:xfrm flipH="false" flipV="false" rot="0">
              <a:off x="0" y="0"/>
              <a:ext cx="22153166" cy="1529358"/>
            </a:xfrm>
            <a:custGeom>
              <a:avLst/>
              <a:gdLst/>
              <a:ahLst/>
              <a:cxnLst/>
              <a:rect r="r" b="b" t="t" l="l"/>
              <a:pathLst>
                <a:path h="1529358" w="22153166">
                  <a:moveTo>
                    <a:pt x="0" y="0"/>
                  </a:moveTo>
                  <a:lnTo>
                    <a:pt x="22153166" y="0"/>
                  </a:lnTo>
                  <a:lnTo>
                    <a:pt x="22153166" y="1529358"/>
                  </a:lnTo>
                  <a:lnTo>
                    <a:pt x="0" y="1529358"/>
                  </a:lnTo>
                  <a:close/>
                </a:path>
              </a:pathLst>
            </a:custGeom>
            <a:solidFill>
              <a:srgbClr val="000000">
                <a:alpha val="0"/>
              </a:srgbClr>
            </a:solidFill>
          </p:spPr>
        </p:sp>
        <p:sp>
          <p:nvSpPr>
            <p:cNvPr name="TextBox 73" id="73"/>
            <p:cNvSpPr txBox="true"/>
            <p:nvPr/>
          </p:nvSpPr>
          <p:spPr>
            <a:xfrm>
              <a:off x="0" y="-76200"/>
              <a:ext cx="22153165" cy="1605558"/>
            </a:xfrm>
            <a:prstGeom prst="rect">
              <a:avLst/>
            </a:prstGeom>
          </p:spPr>
          <p:txBody>
            <a:bodyPr anchor="t" rtlCol="false" tIns="0" lIns="0" bIns="0" rIns="0"/>
            <a:lstStyle/>
            <a:p>
              <a:pPr algn="l">
                <a:lnSpc>
                  <a:spcPts val="3000"/>
                </a:lnSpc>
              </a:pPr>
              <a:r>
                <a:rPr lang="en-US" sz="1874" b="true">
                  <a:solidFill>
                    <a:srgbClr val="454240"/>
                  </a:solidFill>
                  <a:latin typeface="DM Sans Bold"/>
                  <a:ea typeface="DM Sans Bold"/>
                  <a:cs typeface="DM Sans Bold"/>
                  <a:sym typeface="DM Sans Bold"/>
                </a:rPr>
                <a:t>References:</a:t>
              </a:r>
              <a:r>
                <a:rPr lang="en-US" sz="1874">
                  <a:solidFill>
                    <a:srgbClr val="454240"/>
                  </a:solidFill>
                  <a:latin typeface="DM Sans"/>
                  <a:ea typeface="DM Sans"/>
                  <a:cs typeface="DM Sans"/>
                  <a:sym typeface="DM Sans"/>
                </a:rPr>
                <a:t> GLOBOCAN 2020 – Global Cancer Observatory, SEER Program – National Cancer Institute, Mount Sinai Health System, American Lung Association, Cancer Research UK, WHO Cancer Projections 2050, JAMA Oncology, Guardian Health Reports, UICC – Union for International Cancer Control</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DAGllKSqbnM</dc:identifier>
  <dcterms:modified xsi:type="dcterms:W3CDTF">2011-08-01T06:04:30Z</dcterms:modified>
  <cp:revision>1</cp:revision>
  <dc:title>Lung-Cancer-Surveillance-and-Outcomes-Analysis-Using-Global-Data-for-Local-Insights.pptx</dc:title>
</cp:coreProperties>
</file>

<file path=docProps/thumbnail.jpeg>
</file>